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 /><Relationship Id="rId12" Type="http://schemas.openxmlformats.org/officeDocument/2006/relationships/tableStyles" Target="tableStyles.xml" /><Relationship Id="rId13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итульный слайд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устой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 bwMode="auto">
          <a:xfrm>
            <a:off x="387271" y="1301857"/>
            <a:ext cx="11453812" cy="5176435"/>
          </a:xfrm>
        </p:spPr>
        <p:txBody>
          <a:bodyPr/>
          <a:lstStyle>
            <a:lvl1pPr>
              <a:defRPr>
                <a:solidFill>
                  <a:srgbClr val="4D313E"/>
                </a:solidFill>
              </a:defRPr>
            </a:lvl1pPr>
            <a:lvl2pPr>
              <a:defRPr>
                <a:solidFill>
                  <a:srgbClr val="4D313E"/>
                </a:solidFill>
              </a:defRPr>
            </a:lvl2pPr>
            <a:lvl3pPr>
              <a:defRPr>
                <a:solidFill>
                  <a:srgbClr val="4D313E"/>
                </a:solidFill>
              </a:defRPr>
            </a:lvl3pPr>
            <a:lvl4pPr>
              <a:defRPr>
                <a:solidFill>
                  <a:srgbClr val="4D313E"/>
                </a:solidFill>
              </a:defRPr>
            </a:lvl4pPr>
            <a:lvl5pPr>
              <a:defRPr>
                <a:solidFill>
                  <a:srgbClr val="4D313E"/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5487ADF-AF90-43E3-900A-1ABD2D3F5BE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725A89F-3D35-4E32-8CAB-A10A74D99211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1203353" name=""/>
          <p:cNvSpPr/>
          <p:nvPr/>
        </p:nvSpPr>
        <p:spPr bwMode="auto">
          <a:xfrm flipH="0" flipV="0">
            <a:off x="485792" y="1999103"/>
            <a:ext cx="10989458" cy="2286036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endParaRPr sz="4800" b="1">
              <a:latin typeface="Arial"/>
              <a:cs typeface="Arial"/>
            </a:endParaRPr>
          </a:p>
          <a:p>
            <a:pPr algn="ctr">
              <a:defRPr/>
            </a:pPr>
            <a:r>
              <a:rPr sz="4800" b="1" i="0" u="none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Презентация результатов </a:t>
            </a:r>
            <a:endParaRPr sz="4800" b="1" i="0" u="none">
              <a:solidFill>
                <a:srgbClr val="000000"/>
              </a:solidFill>
              <a:latin typeface="Arial"/>
              <a:ea typeface="Times New Roman"/>
              <a:cs typeface="Arial"/>
            </a:endParaRPr>
          </a:p>
          <a:p>
            <a:pPr algn="ctr">
              <a:defRPr/>
            </a:pPr>
            <a:r>
              <a:rPr sz="4800" b="1" i="0" u="none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кейс-сессии </a:t>
            </a:r>
            <a:endParaRPr sz="4800" b="1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9434285" name=""/>
          <p:cNvSpPr txBox="1"/>
          <p:nvPr/>
        </p:nvSpPr>
        <p:spPr bwMode="auto">
          <a:xfrm flipH="0" flipV="0">
            <a:off x="221388" y="1013881"/>
            <a:ext cx="7955390" cy="3657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99421596" name=""/>
          <p:cNvSpPr txBox="1"/>
          <p:nvPr/>
        </p:nvSpPr>
        <p:spPr bwMode="auto">
          <a:xfrm flipH="0" flipV="0">
            <a:off x="80276" y="1196778"/>
            <a:ext cx="12039980" cy="5212116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ru-RU" sz="1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Кейс 1.  </a:t>
            </a:r>
            <a:r>
              <a:rPr lang="ru-RU" sz="1800" b="1" i="0" u="none" strike="noStrike" cap="none" spc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Влияние педагогической нагрузки на образовательные результаты </a:t>
            </a:r>
            <a:endParaRPr sz="1800" b="1">
              <a:latin typeface="Arial"/>
              <a:cs typeface="Arial"/>
            </a:endParaRPr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Актуальность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sz="1800" b="1" i="0" u="sng">
              <a:solidFill>
                <a:srgbClr val="0F1115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5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С сентября 2025 года Приказ Минпросвещения № 269 сохраняет базовую норму — 18 часов преподавания в неделю. Поскольку закон не устанавливает жёсткого предела по ставкам, задача администрации школы — контролировать нагрузку, не допуская хронических перегрузок. Это необходимо для предотвращения выгорания педагогов и сохранения качества образования.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Ключевое противоречие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/>
          </a:p>
          <a:p>
            <a:pPr>
              <a:defRPr/>
            </a:pPr>
            <a:r>
              <a:rPr sz="15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между едиными нормами учебной нагрузки и разнонаправленными вызовами, стоящими перед педагогами в начале и в конце карьеры: у молодых специалистов — недостаток опыта и стресс адаптации, у пожилых педагогов — эмоциональное истощение и высокая физическая нагрузка.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Критерии решения проблемы:</a:t>
            </a:r>
            <a:endParaRPr/>
          </a:p>
          <a:p>
            <a:pPr>
              <a:defRPr/>
            </a:pPr>
            <a:r>
              <a:rPr sz="1500" b="0" i="0" u="none">
                <a:solidFill>
                  <a:srgbClr val="0F1115"/>
                </a:solidFill>
                <a:latin typeface="Arial"/>
                <a:ea typeface="Arial"/>
                <a:cs typeface="Arial"/>
              </a:rPr>
              <a:t>уровень субъективного благополучия учителя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Предлагаемое 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управленческое решение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/>
          </a:p>
          <a:p>
            <a:pPr marL="250835" indent="-250835">
              <a:buAutoNum type="arabicParenR"/>
              <a:defRPr/>
            </a:pPr>
            <a:r>
              <a:rPr sz="1500" b="0" i="0" u="none">
                <a:solidFill>
                  <a:srgbClr val="0F1115"/>
                </a:solidFill>
                <a:latin typeface="Arial"/>
                <a:ea typeface="Arial"/>
                <a:cs typeface="Arial"/>
              </a:rPr>
              <a:t>поддерживать практику реверсивного наставничества (пропагандировать и оплачивать)</a:t>
            </a:r>
            <a:endParaRPr/>
          </a:p>
          <a:p>
            <a:pPr>
              <a:defRPr/>
            </a:pPr>
            <a:r>
              <a:rPr/>
              <a:t>2) </a:t>
            </a:r>
            <a:r>
              <a:rPr sz="1500" b="0" i="0" u="none">
                <a:solidFill>
                  <a:srgbClr val="0F1115"/>
                </a:solidFill>
                <a:latin typeface="Arial"/>
                <a:ea typeface="Arial"/>
                <a:cs typeface="Arial"/>
              </a:rPr>
              <a:t>организовать систему повышения квалификации на рабочем месте 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endParaRPr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8416482" name=""/>
          <p:cNvSpPr txBox="1"/>
          <p:nvPr/>
        </p:nvSpPr>
        <p:spPr bwMode="auto">
          <a:xfrm flipH="0" flipV="0">
            <a:off x="221388" y="1013881"/>
            <a:ext cx="7955390" cy="3657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1705694395" name=""/>
          <p:cNvSpPr txBox="1"/>
          <p:nvPr/>
        </p:nvSpPr>
        <p:spPr bwMode="auto">
          <a:xfrm flipH="0" flipV="0">
            <a:off x="80276" y="1196777"/>
            <a:ext cx="12097796" cy="5852196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ru-RU" sz="1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Кейс 2.  </a:t>
            </a:r>
            <a:r>
              <a:rPr lang="ru-RU" sz="1800" b="1" i="0" u="none" strike="noStrike" cap="none" spc="0">
                <a:solidFill>
                  <a:schemeClr val="tx1"/>
                </a:solidFill>
                <a:latin typeface="Arial"/>
                <a:ea typeface="Times New Roman"/>
                <a:cs typeface="Arial"/>
              </a:rPr>
              <a:t>Учителя-кураторы победителей олимпиад</a:t>
            </a:r>
            <a:r>
              <a:rPr sz="11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/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Актуальность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sz="1800" b="1" i="0" u="sng">
              <a:solidFill>
                <a:srgbClr val="0F1115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/>
              <a:t>Организация олимпиад - важнейшая часть </a:t>
            </a:r>
            <a:r>
              <a:rPr/>
              <a:t>современной системы образования.</a:t>
            </a:r>
            <a:endParaRPr/>
          </a:p>
          <a:p>
            <a:pPr>
              <a:defRPr/>
            </a:pPr>
            <a:r>
              <a:rPr/>
              <a:t>Между регионами страны наблюдается существенный дисбаланс в результатах учеников, участвующих в олимпиадах. Похожие различия наблюдаются и внутри Санкт-Петербурга - есть наименее и наиболее успешные школы. Понимание причин возникающих различий поможет их устранению внутри региона, что в дальнейшем может начать процесс решения этой проблемы на всероссийском уровне.</a:t>
            </a:r>
            <a:endParaRPr/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Ключевое противоречие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/>
          </a:p>
          <a:p>
            <a:pPr>
              <a:defRPr/>
            </a:pPr>
            <a:r>
              <a:rPr/>
              <a:t>Нет причин считать, что какая-либо из исследуемых классификаций педагога (категория, уровень нагрузки, стаж, пол, возраст) влияет на результаты учеников.</a:t>
            </a:r>
            <a:endParaRPr/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Критерии решения проблемы:</a:t>
            </a:r>
            <a:endParaRPr/>
          </a:p>
          <a:p>
            <a:pPr marL="283878" indent="-283878">
              <a:buFont typeface="Arial"/>
              <a:buChar char="•"/>
              <a:defRPr/>
            </a:pPr>
            <a:r>
              <a:rPr/>
              <a:t>в системах есть данные, по которым можно анализировать факторы, влияющие на успешность учеников;</a:t>
            </a:r>
            <a:endParaRPr/>
          </a:p>
          <a:p>
            <a:pPr marL="283878" indent="-283878">
              <a:buFont typeface="Arial"/>
              <a:buChar char="•"/>
              <a:defRPr/>
            </a:pPr>
            <a:r>
              <a:rPr/>
              <a:t>данные корректны;</a:t>
            </a:r>
            <a:endParaRPr/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Предлагаемое 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управленческое решение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/>
          </a:p>
          <a:p>
            <a:pPr>
              <a:defRPr/>
            </a:pPr>
            <a:r>
              <a:rPr/>
              <a:t>Продолжить исследование в следующих направлениях:</a:t>
            </a:r>
            <a:endParaRPr/>
          </a:p>
          <a:p>
            <a:pPr marL="283878" indent="-283878">
              <a:buAutoNum type="arabicPeriod"/>
              <a:defRPr/>
            </a:pPr>
            <a:r>
              <a:rPr/>
              <a:t>Влияние качества массового образования в школе на результаты районного уровня</a:t>
            </a:r>
            <a:endParaRPr/>
          </a:p>
          <a:p>
            <a:pPr>
              <a:defRPr/>
            </a:pPr>
            <a:r>
              <a:rPr/>
              <a:t>2. Целенаправленная подготовка обучающихся</a:t>
            </a:r>
            <a:endParaRPr/>
          </a:p>
          <a:p>
            <a:pPr>
              <a:defRPr/>
            </a:pPr>
            <a:r>
              <a:rPr/>
              <a:t>3. Школы, ведущие отбор талантливых детей</a:t>
            </a:r>
            <a:endParaRPr/>
          </a:p>
          <a:p>
            <a:pPr>
              <a:defRPr/>
            </a:pPr>
            <a:r>
              <a:rPr/>
              <a:t>4. Смена педагога в процессе обучения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75887532" name=""/>
          <p:cNvSpPr txBox="1"/>
          <p:nvPr/>
        </p:nvSpPr>
        <p:spPr bwMode="auto">
          <a:xfrm flipH="0" flipV="0">
            <a:off x="221388" y="1013881"/>
            <a:ext cx="7955390" cy="3657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1380101247" name=""/>
          <p:cNvSpPr txBox="1"/>
          <p:nvPr/>
        </p:nvSpPr>
        <p:spPr bwMode="auto">
          <a:xfrm flipH="0" flipV="0">
            <a:off x="80276" y="1196778"/>
            <a:ext cx="12056540" cy="5577876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ru-RU" sz="1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Кейс 3.  </a:t>
            </a:r>
            <a:r>
              <a:rPr lang="ru-RU" sz="1800" b="1" i="0" u="none" strike="noStrike" cap="none" spc="0">
                <a:solidFill>
                  <a:schemeClr val="tx1"/>
                </a:solidFill>
                <a:latin typeface="Arial"/>
                <a:ea typeface="Times New Roman"/>
                <a:cs typeface="Arial"/>
              </a:rPr>
              <a:t>Профильные психолого-педагогические классы</a:t>
            </a:r>
            <a:r>
              <a:rPr lang="ru-RU" sz="1800" b="1" i="0" u="none" strike="noStrike" cap="none" spc="0">
                <a:solidFill>
                  <a:schemeClr val="tx1"/>
                </a:solidFill>
                <a:latin typeface="Arial"/>
                <a:ea typeface="Times New Roman"/>
                <a:cs typeface="Arial"/>
              </a:rPr>
              <a:t> </a:t>
            </a:r>
            <a:endParaRPr lang="ru-RU" sz="1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Актуальность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sz="1800" b="1" i="0" u="sng">
              <a:solidFill>
                <a:srgbClr val="0F1115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rgbClr val="4D313E"/>
                </a:solidFill>
                <a:latin typeface="Calibri"/>
                <a:ea typeface="Calibri"/>
                <a:cs typeface="Calibri"/>
              </a:rPr>
              <a:t>Необходимость открытия психолого-педагогического класса диктуется </a:t>
            </a:r>
            <a:r>
              <a:rPr sz="1800" b="0" i="0" u="none">
                <a:solidFill>
                  <a:srgbClr val="4D313E"/>
                </a:solidFill>
                <a:latin typeface="Calibri"/>
                <a:ea typeface="Calibri"/>
                <a:cs typeface="Calibri"/>
              </a:rPr>
              <a:t>не только внешними требованиями, но и внутренними мотивами школы.</a:t>
            </a:r>
            <a:endParaRPr sz="1800"/>
          </a:p>
          <a:p>
            <a:pPr>
              <a:defRPr/>
            </a:pPr>
            <a:endParaRPr/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Ключевое противоречие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/>
          </a:p>
          <a:p>
            <a:pPr>
              <a:defRPr/>
            </a:pPr>
            <a:r>
              <a:rPr sz="1800" b="0" i="0" u="none">
                <a:solidFill>
                  <a:srgbClr val="4D313E"/>
                </a:solidFill>
                <a:latin typeface="Calibri"/>
                <a:ea typeface="Calibri"/>
                <a:cs typeface="Calibri"/>
              </a:rPr>
              <a:t>отсутствуют инструменты отслеживания карьерной траектории выпускников ППК петербургских школ при переходе на ступень высшего образования</a:t>
            </a:r>
            <a:endParaRPr sz="1800"/>
          </a:p>
          <a:p>
            <a:pPr>
              <a:defRPr/>
            </a:pPr>
            <a:r>
              <a:rPr sz="1800" b="0" i="0" u="none">
                <a:solidFill>
                  <a:srgbClr val="4D313E"/>
                </a:solidFill>
                <a:latin typeface="Calibri"/>
                <a:ea typeface="Calibri"/>
                <a:cs typeface="Calibri"/>
              </a:rPr>
              <a:t>для ГБОУ СОШ открытие педагогического класса – </a:t>
            </a:r>
            <a:r>
              <a:rPr sz="1800" b="0" i="0" u="none">
                <a:solidFill>
                  <a:srgbClr val="4D313E"/>
                </a:solidFill>
                <a:latin typeface="Calibri"/>
                <a:ea typeface="Calibri"/>
                <a:cs typeface="Calibri"/>
              </a:rPr>
              <a:t>это фактор </a:t>
            </a:r>
            <a:r>
              <a:rPr sz="1800" b="0" i="0" u="none">
                <a:solidFill>
                  <a:srgbClr val="4D313E"/>
                </a:solidFill>
                <a:latin typeface="Calibri"/>
                <a:ea typeface="Calibri"/>
                <a:cs typeface="Calibri"/>
              </a:rPr>
              <a:t>резильентности</a:t>
            </a:r>
            <a:r>
              <a:rPr sz="1800" b="0" i="0" u="none">
                <a:solidFill>
                  <a:srgbClr val="4D313E"/>
                </a:solidFill>
                <a:latin typeface="Calibri"/>
                <a:ea typeface="Calibri"/>
                <a:cs typeface="Calibri"/>
              </a:rPr>
              <a:t>, а для остальных ОО – фактор стигматизации.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Критерии решения проблемы:</a:t>
            </a:r>
            <a:endParaRPr/>
          </a:p>
          <a:p>
            <a:pPr>
              <a:defRPr/>
            </a:pPr>
            <a:r>
              <a:rPr/>
              <a:t>возможность отслеживания карьерные траектории ППК обучающихся на протяжении 10 лет после окончания школы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Предлагаемое 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управленческое решение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/>
          </a:p>
          <a:p>
            <a:pPr>
              <a:defRPr/>
            </a:pPr>
            <a:r>
              <a:rPr/>
              <a:t>создание координационного совета по психолого-педагогическим классам</a:t>
            </a:r>
            <a:r>
              <a:rPr/>
              <a:t> при КО СПб</a:t>
            </a:r>
            <a:endParaRPr/>
          </a:p>
          <a:p>
            <a:pPr>
              <a:defRPr/>
            </a:pPr>
            <a:r>
              <a:rPr/>
              <a:t>создание мониторингового механизма для анализа мотивации обучающихся  профильных направлений их профессиональных траекторий в области образования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7764844" name=""/>
          <p:cNvSpPr txBox="1"/>
          <p:nvPr/>
        </p:nvSpPr>
        <p:spPr bwMode="auto">
          <a:xfrm flipH="0" flipV="0">
            <a:off x="221388" y="1013881"/>
            <a:ext cx="7955390" cy="3657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1834645526" name=""/>
          <p:cNvSpPr txBox="1"/>
          <p:nvPr/>
        </p:nvSpPr>
        <p:spPr bwMode="auto">
          <a:xfrm flipH="0" flipV="0">
            <a:off x="80276" y="1196778"/>
            <a:ext cx="12044876" cy="476826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ru-RU" sz="1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Кейс 4.  </a:t>
            </a:r>
            <a:r>
              <a:rPr lang="ru-RU" sz="1800" b="1" i="0" u="none" strike="noStrike" cap="none" spc="0">
                <a:solidFill>
                  <a:schemeClr val="tx1"/>
                </a:solidFill>
                <a:latin typeface="Arial"/>
                <a:ea typeface="Times New Roman"/>
                <a:cs typeface="Arial"/>
              </a:rPr>
              <a:t>ВСОКО как источник информации о школе и ресурс управления качеством </a:t>
            </a:r>
            <a:r>
              <a:rPr lang="ru-RU" sz="1800" b="1" i="0" u="none" strike="noStrike" cap="none" spc="0">
                <a:solidFill>
                  <a:schemeClr val="tx1"/>
                </a:solidFill>
                <a:latin typeface="Arial"/>
                <a:ea typeface="Times New Roman"/>
                <a:cs typeface="Arial"/>
              </a:rPr>
              <a:t> </a:t>
            </a:r>
            <a:endParaRPr lang="ru-RU" sz="1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Актуальность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sz="1800" b="1" i="0" u="sng">
              <a:solidFill>
                <a:srgbClr val="0F1115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/>
          </a:p>
          <a:p>
            <a:pPr>
              <a:defRPr/>
            </a:pPr>
            <a:r>
              <a:rPr sz="1800" b="0" i="0" u="none">
                <a:solidFill>
                  <a:srgbClr val="000000"/>
                </a:solidFill>
                <a:latin typeface="Wingdings"/>
                <a:ea typeface="Wingdings"/>
                <a:cs typeface="Wingdings"/>
              </a:rPr>
              <a:t>ü</a:t>
            </a:r>
            <a:r>
              <a:rPr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Обеспечение образовательными организациями функционирования внутренней системы оценки качества образования (ВСОКО) закреплено в законе «Об образовании в РФ» и ряде других нормативных документов.</a:t>
            </a:r>
            <a:endParaRPr/>
          </a:p>
          <a:p>
            <a:pPr>
              <a:defRPr/>
            </a:pPr>
            <a:r>
              <a:rPr sz="1800" b="0" i="0" u="none">
                <a:solidFill>
                  <a:srgbClr val="000000"/>
                </a:solidFill>
                <a:latin typeface="Wingdings"/>
                <a:ea typeface="Wingdings"/>
                <a:cs typeface="Wingdings"/>
              </a:rPr>
              <a:t>ü</a:t>
            </a:r>
            <a:r>
              <a:rPr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Образовательные </a:t>
            </a:r>
            <a:r>
              <a:rPr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организации не имеют инструментов аудита ВСОКО.</a:t>
            </a:r>
            <a:endParaRPr/>
          </a:p>
          <a:p>
            <a:pPr>
              <a:defRPr/>
            </a:pPr>
            <a:r>
              <a:rPr sz="1800" b="0" i="0" u="none">
                <a:solidFill>
                  <a:srgbClr val="000000"/>
                </a:solidFill>
                <a:latin typeface="Wingdings"/>
                <a:ea typeface="Wingdings"/>
                <a:cs typeface="Wingdings"/>
              </a:rPr>
              <a:t>ü</a:t>
            </a:r>
            <a:r>
              <a:rPr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Локальные </a:t>
            </a:r>
            <a:r>
              <a:rPr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нормативные акты школы (ЛНА) - альтернативный способ получения данных о </a:t>
            </a:r>
            <a:r>
              <a:rPr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ВСОКО.</a:t>
            </a:r>
            <a:endParaRPr/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Ключевое противоречие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/>
          </a:p>
          <a:p>
            <a:pPr>
              <a:defRPr/>
            </a:pPr>
            <a:r>
              <a:rPr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Инструмент аудита может стать формальным контролем и в дальнейшем формальной подготовкой ЛНА под него.</a:t>
            </a:r>
            <a:endParaRPr/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Критерии решения проблемы:</a:t>
            </a:r>
            <a:endParaRPr/>
          </a:p>
          <a:p>
            <a:pPr>
              <a:defRPr/>
            </a:pPr>
            <a:r>
              <a:rPr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Разработка понятной системы мониторинга (аудита) с разработанными критериями оценки ВСОКО.</a:t>
            </a:r>
            <a:endParaRPr/>
          </a:p>
          <a:p>
            <a:pPr>
              <a:defRPr/>
            </a:pPr>
            <a:r>
              <a:rPr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Не инструмент контроля, а инструмент помощи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Предлагаемое 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управленческое решение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/>
          </a:p>
          <a:p>
            <a:pPr>
              <a:defRPr/>
            </a:pPr>
            <a:r>
              <a:rPr/>
              <a:t>Создать инструмент для  оценки ЛНА, регулирующих ВСОКО, при помощи ИИ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9696332" name=""/>
          <p:cNvSpPr txBox="1"/>
          <p:nvPr/>
        </p:nvSpPr>
        <p:spPr bwMode="auto">
          <a:xfrm flipH="0" flipV="0">
            <a:off x="221388" y="1013881"/>
            <a:ext cx="7955390" cy="3657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1465797806" name=""/>
          <p:cNvSpPr txBox="1"/>
          <p:nvPr/>
        </p:nvSpPr>
        <p:spPr bwMode="auto">
          <a:xfrm flipH="0" flipV="0">
            <a:off x="80276" y="1196778"/>
            <a:ext cx="12048296" cy="6035076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ru-RU" sz="1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Кейс 5.  </a:t>
            </a:r>
            <a:r>
              <a:rPr lang="ru-RU" sz="1600" b="1" i="0" u="none" strike="noStrike" cap="none" spc="0">
                <a:solidFill>
                  <a:schemeClr val="tx1"/>
                </a:solidFill>
                <a:latin typeface="Arial"/>
                <a:ea typeface="Times New Roman"/>
                <a:cs typeface="Arial"/>
              </a:rPr>
              <a:t>Влияние профиля обучения на результаты оценивания в СОО </a:t>
            </a:r>
            <a:r>
              <a:rPr lang="ru-RU" sz="1600" b="1" i="0" u="none" strike="noStrike" cap="none" spc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 </a:t>
            </a:r>
            <a:endParaRPr sz="1600"/>
          </a:p>
          <a:p>
            <a:pPr>
              <a:defRPr/>
            </a:pPr>
            <a:endParaRPr/>
          </a:p>
          <a:p>
            <a:pPr>
              <a:defRPr/>
            </a:pPr>
            <a:r>
              <a:rPr sz="1600" b="1" i="0" u="sng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Актуальность</a:t>
            </a:r>
            <a:endParaRPr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sz="14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Внешние </a:t>
            </a:r>
            <a:r>
              <a:rPr sz="14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оценки дают объективную базу для управления качеством </a:t>
            </a:r>
            <a:r>
              <a:rPr sz="14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образования и оперативной помощи ОО</a:t>
            </a:r>
            <a:endParaRPr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sz="1600" b="1" i="0" u="sng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Ключевое противоречие</a:t>
            </a:r>
            <a:endParaRPr u="sng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272865" indent="-272865">
              <a:buFont typeface="Arial"/>
              <a:buChar char="•"/>
              <a:defRPr/>
            </a:pP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Профилизация</a:t>
            </a: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повышает долю «высоких» и снижает «низкие» результаты в среднем по </a:t>
            </a: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выборке, при этом средние тестовые баллы почти по всем предметам не имеют значительных отличий.</a:t>
            </a:r>
            <a:endParaRPr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272865" indent="-272865">
              <a:buFont typeface="Arial"/>
              <a:buChar char="•"/>
              <a:defRPr/>
            </a:pP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«Просадки» </a:t>
            </a: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по ЕГЭ в отдельных профилях и отсутствие связки «профиль—класс—ученик—результат» ставят под вопрос устойчивость эффекта </a:t>
            </a: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профилизации</a:t>
            </a: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.</a:t>
            </a:r>
            <a:endParaRPr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u="sng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sz="1600" b="1" i="0" u="sng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Критерии решения </a:t>
            </a:r>
            <a:r>
              <a:rPr sz="1600" b="1" i="0" u="sng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проблемы</a:t>
            </a:r>
            <a:endParaRPr sz="1700" b="1" i="0" u="sng">
              <a:solidFill>
                <a:schemeClr val="tx1"/>
              </a:solidFill>
              <a:latin typeface="Times New Roman"/>
              <a:ea typeface="Calibri"/>
              <a:cs typeface="Times New Roman"/>
            </a:endParaRPr>
          </a:p>
          <a:p>
            <a:pPr marL="272865" indent="-272865">
              <a:buFont typeface="Arial"/>
              <a:buChar char="•"/>
              <a:defRPr/>
            </a:pP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Полная </a:t>
            </a: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связка данных: профиль класса, перечень профильных предметов и результаты </a:t>
            </a: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ГИА </a:t>
            </a: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с привязкой к обучающемуся</a:t>
            </a:r>
            <a:endParaRPr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272865" indent="-272865">
              <a:buFont typeface="Arial"/>
              <a:buChar char="•"/>
              <a:defRPr/>
            </a:pP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Результативность</a:t>
            </a: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: «высоких» — не ниже/выше города, «низких» — не выше, средний балл по ключевым профильным — не ниже </a:t>
            </a: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города</a:t>
            </a:r>
            <a:endParaRPr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u="sng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sz="1600" b="1" i="0" u="sng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Предлагаемое управленческое </a:t>
            </a:r>
            <a:r>
              <a:rPr sz="1600" b="1" i="0" u="sng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решение</a:t>
            </a:r>
            <a:endParaRPr sz="1700" b="1" i="0" u="sng">
              <a:solidFill>
                <a:schemeClr val="tx1"/>
              </a:solidFill>
              <a:latin typeface="Times New Roman"/>
              <a:ea typeface="Calibri"/>
              <a:cs typeface="Times New Roman"/>
            </a:endParaRPr>
          </a:p>
          <a:p>
            <a:pPr marL="272865" indent="-272865">
              <a:buFont typeface="Arial"/>
              <a:buChar char="•"/>
              <a:defRPr/>
            </a:pP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На уровне базы данных установить связку между результатом обучающегося и его профилем</a:t>
            </a:r>
            <a:endParaRPr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272865" indent="-272865">
              <a:buFont typeface="Arial"/>
              <a:buChar char="•"/>
              <a:defRPr/>
            </a:pPr>
            <a:r>
              <a:rPr sz="1600">
                <a:solidFill>
                  <a:schemeClr val="tx1"/>
                </a:solidFill>
                <a:latin typeface="Times New Roman"/>
                <a:cs typeface="Times New Roman"/>
              </a:rPr>
              <a:t>Возможность создания узконаправленных подпрофилей</a:t>
            </a:r>
            <a:endParaRPr sz="160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272865" indent="-272865">
              <a:buFont typeface="Arial"/>
              <a:buChar char="•"/>
              <a:defRPr/>
            </a:pP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Адресная методическая поддержка </a:t>
            </a: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рисковых</a:t>
            </a:r>
            <a:r>
              <a:rPr sz="1600" b="0" i="0" u="none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профилей</a:t>
            </a:r>
            <a:endParaRPr sz="160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272865" indent="-272865">
              <a:buFont typeface="Arial"/>
              <a:buChar char="•"/>
              <a:defRPr/>
            </a:pPr>
            <a:r>
              <a:rPr lang="ru-RU" sz="16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Возможность отбора контингента (мотивированный обучающийся) в профильные классы на уровне ОО</a:t>
            </a:r>
            <a:endParaRPr sz="160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272865" indent="-272865">
              <a:buFont typeface="Arial"/>
              <a:buChar char="•"/>
              <a:defRPr/>
            </a:pPr>
            <a:endParaRPr sz="160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sz="1600">
              <a:solidFill>
                <a:schemeClr val="tx1"/>
              </a:solidFill>
            </a:endParaRPr>
          </a:p>
          <a:p>
            <a:pPr>
              <a:defRPr/>
            </a:pPr>
            <a:endParaRPr sz="1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64095675" name=""/>
          <p:cNvSpPr/>
          <p:nvPr/>
        </p:nvSpPr>
        <p:spPr bwMode="auto">
          <a:xfrm flipH="0" flipV="0">
            <a:off x="104702" y="1280186"/>
            <a:ext cx="11741392" cy="5294298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Актуальность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/>
          </a:p>
          <a:p>
            <a:pPr>
              <a:defRPr/>
            </a:pP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ВПР проводятся 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регулярно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и дают 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возможности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для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накопления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и 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анализа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данных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по 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предметным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и 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метапредметным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результатам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обучения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и 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по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качеству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преподавания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.</a:t>
            </a:r>
            <a:endParaRPr/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Ключевое противоречие:</a:t>
            </a:r>
            <a:endParaRPr/>
          </a:p>
          <a:p>
            <a:pPr>
              <a:defRPr/>
            </a:pP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С 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одной стороны, ВПР предоставляет 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объективные данные 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для управления качеством образования. С другой – многие школы и педагоги ограничиваются только 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формальным разбором результатов каждой конкретной работы, без глубокого анализа дефицитов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и их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причин в динамике</a:t>
            </a:r>
            <a:r>
              <a:rPr sz="19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.</a:t>
            </a:r>
            <a:endParaRPr/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Критерии решения проблемы:</a:t>
            </a:r>
            <a:endParaRPr/>
          </a:p>
          <a:p>
            <a:pPr>
              <a:defRPr/>
            </a:pPr>
            <a:r>
              <a:rPr sz="19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•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Согласованность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критериев оценивания </a:t>
            </a:r>
            <a:r>
              <a:rPr sz="19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образовательных результатов при переходе со ступени на ступень.</a:t>
            </a:r>
            <a:endParaRPr/>
          </a:p>
          <a:p>
            <a:pPr>
              <a:defRPr/>
            </a:pPr>
            <a:r>
              <a:rPr sz="19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•</a:t>
            </a:r>
            <a:r>
              <a:rPr sz="1900" b="1" i="1" u="none">
                <a:solidFill>
                  <a:srgbClr val="C00000"/>
                </a:solidFill>
                <a:latin typeface="Calibri"/>
                <a:ea typeface="Calibri"/>
                <a:cs typeface="Calibri"/>
              </a:rPr>
              <a:t>Расширение подходов к анализу результатов ВПР </a:t>
            </a:r>
            <a:r>
              <a:rPr sz="19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(выявление проблемных зон в содержании, определение "группы риска", оценка устойчивости результатов предметного и </a:t>
            </a:r>
            <a:r>
              <a:rPr sz="19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метапредметного</a:t>
            </a:r>
            <a:r>
              <a:rPr sz="19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характера, установление проблем и их причин в вопросах школьной адаптации).</a:t>
            </a:r>
            <a:endParaRPr/>
          </a:p>
          <a:p>
            <a:pPr>
              <a:defRPr/>
            </a:pP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Предлагаемое 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управленческое решение</a:t>
            </a:r>
            <a:r>
              <a:rPr sz="1800" b="1" i="0" u="sng">
                <a:solidFill>
                  <a:srgbClr val="0F1115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/>
          </a:p>
          <a:p>
            <a:pPr>
              <a:defRPr/>
            </a:pPr>
            <a:r>
              <a:rPr sz="19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•</a:t>
            </a:r>
            <a:r>
              <a:rPr sz="19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Разработка и утверждение схемы анализа результатов ВПР в </a:t>
            </a:r>
            <a:r>
              <a:rPr sz="19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школе.</a:t>
            </a:r>
            <a:endParaRPr/>
          </a:p>
          <a:p>
            <a:pPr>
              <a:defRPr/>
            </a:pPr>
            <a:r>
              <a:rPr sz="19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•</a:t>
            </a:r>
            <a:r>
              <a:rPr sz="19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Организация</a:t>
            </a:r>
            <a:r>
              <a:rPr sz="19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внутришкольных</a:t>
            </a:r>
            <a:r>
              <a:rPr sz="19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аналитических групп с участием учителей разных предметов для совместного анализа ВПР и планирования адресной коррекционной работы с учетом метапредметных результатов</a:t>
            </a:r>
            <a:r>
              <a:rPr sz="19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.</a:t>
            </a:r>
            <a:endParaRPr/>
          </a:p>
          <a:p>
            <a:pPr>
              <a:defRPr/>
            </a:pPr>
            <a:r>
              <a:rPr sz="19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•</a:t>
            </a:r>
            <a:r>
              <a:rPr sz="19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Разработка и внедрение плана мероприятий по взаимодействию педагогов с целью выработки согласованных подходов к оцениванию для предупреждения проблем при переходе со ступени на ступень.</a:t>
            </a:r>
            <a:endParaRPr/>
          </a:p>
        </p:txBody>
      </p:sp>
      <p:sp>
        <p:nvSpPr>
          <p:cNvPr id="1862623245" name=""/>
          <p:cNvSpPr txBox="1"/>
          <p:nvPr/>
        </p:nvSpPr>
        <p:spPr bwMode="auto">
          <a:xfrm flipH="0" flipV="0">
            <a:off x="104702" y="960128"/>
            <a:ext cx="12024241" cy="3657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ru-RU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Кейс 6.  </a:t>
            </a:r>
            <a:r>
              <a:rPr lang="ru-RU" b="1" i="0" u="none" strike="noStrike" cap="none" spc="0">
                <a:solidFill>
                  <a:schemeClr val="tx1"/>
                </a:solidFill>
                <a:latin typeface="Arial"/>
                <a:ea typeface="Times New Roman"/>
                <a:cs typeface="Arial"/>
              </a:rPr>
              <a:t>Предметные и метапредметные дефициты учеников по результатам ВПР </a:t>
            </a:r>
            <a:endParaRPr sz="17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R7-Office/7.2.1.14</Application>
  <DocSecurity>0</DocSecurity>
  <PresentationFormat>Широкоэкранный</PresentationFormat>
  <Paragraphs>0</Paragraphs>
  <Slides>8</Slides>
  <Notes>8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Наталья С. Антипова</dc:creator>
  <cp:keywords/>
  <dc:description/>
  <dc:identifier/>
  <dc:language/>
  <cp:lastModifiedBy>Аноним</cp:lastModifiedBy>
  <cp:revision>4</cp:revision>
  <dcterms:created xsi:type="dcterms:W3CDTF">2025-10-20T13:38:38Z</dcterms:created>
  <dcterms:modified xsi:type="dcterms:W3CDTF">2025-11-01T15:23:08Z</dcterms:modified>
  <cp:category/>
  <cp:contentStatus/>
  <cp:version/>
</cp:coreProperties>
</file>