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4" r:id="rId5"/>
    <p:sldId id="276" r:id="rId6"/>
    <p:sldId id="273" r:id="rId7"/>
    <p:sldId id="260" r:id="rId8"/>
    <p:sldId id="261" r:id="rId9"/>
    <p:sldId id="262" r:id="rId10"/>
    <p:sldId id="265" r:id="rId11"/>
    <p:sldId id="264" r:id="rId12"/>
    <p:sldId id="263" r:id="rId13"/>
    <p:sldId id="267" r:id="rId14"/>
    <p:sldId id="266" r:id="rId15"/>
    <p:sldId id="268" r:id="rId16"/>
    <p:sldId id="272" r:id="rId17"/>
    <p:sldId id="275" r:id="rId18"/>
    <p:sldId id="269" r:id="rId19"/>
    <p:sldId id="277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313E"/>
    <a:srgbClr val="291D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85" autoAdjust="0"/>
    <p:restoredTop sz="94660"/>
  </p:normalViewPr>
  <p:slideViewPr>
    <p:cSldViewPr snapToGrid="0">
      <p:cViewPr varScale="1">
        <p:scale>
          <a:sx n="66" d="100"/>
          <a:sy n="66" d="100"/>
        </p:scale>
        <p:origin x="97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4780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387271" y="1301857"/>
            <a:ext cx="11453812" cy="5176435"/>
          </a:xfrm>
        </p:spPr>
        <p:txBody>
          <a:bodyPr/>
          <a:lstStyle>
            <a:lvl1pPr>
              <a:defRPr>
                <a:solidFill>
                  <a:srgbClr val="4D313E"/>
                </a:solidFill>
              </a:defRPr>
            </a:lvl1pPr>
            <a:lvl2pPr>
              <a:defRPr>
                <a:solidFill>
                  <a:srgbClr val="4D313E"/>
                </a:solidFill>
              </a:defRPr>
            </a:lvl2pPr>
            <a:lvl3pPr>
              <a:defRPr>
                <a:solidFill>
                  <a:srgbClr val="4D313E"/>
                </a:solidFill>
              </a:defRPr>
            </a:lvl3pPr>
            <a:lvl4pPr>
              <a:defRPr>
                <a:solidFill>
                  <a:srgbClr val="4D313E"/>
                </a:solidFill>
              </a:defRPr>
            </a:lvl4pPr>
            <a:lvl5pPr>
              <a:defRPr>
                <a:solidFill>
                  <a:srgbClr val="4D313E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816824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F541D45-7039-468A-DC69-356D780F1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E7622C9-D85B-72F3-68F2-A18AB6CEDE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B1AFA7B-E10E-0A7E-A513-4B574F9FA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14B86-7EB0-4D3D-BEBE-EEA0961BC9A1}" type="datetimeFigureOut">
              <a:rPr lang="ru-RU" smtClean="0"/>
              <a:t>01.11.2025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60184DD-401C-E387-B849-A09E07F98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AFA2C7E-B899-4F16-44D9-D0F496E72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36168-311C-4A19-B661-425C759541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961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87ADF-AF90-43E3-900A-1ABD2D3F5BEC}" type="datetimeFigureOut">
              <a:rPr lang="ru-RU" smtClean="0"/>
              <a:t>01.11.2025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5A89F-3D35-4E32-8CAB-A10A74D99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330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9065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97180" y="1005206"/>
            <a:ext cx="10515600" cy="33591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Образцы данных, 6 класс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" y="1257115"/>
            <a:ext cx="10256520" cy="527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8880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97180" y="1005206"/>
            <a:ext cx="10515600" cy="33591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Образцы данных, 5 класс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1720" y="1264920"/>
            <a:ext cx="6986260" cy="516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9338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Вырезка экрана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8" b="2060"/>
          <a:stretch/>
        </p:blipFill>
        <p:spPr>
          <a:xfrm>
            <a:off x="2901362" y="1280160"/>
            <a:ext cx="6242638" cy="5208430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83820" y="1005206"/>
            <a:ext cx="3467100" cy="33591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Образцы данных, 5 класс</a:t>
            </a:r>
          </a:p>
        </p:txBody>
      </p:sp>
    </p:spTree>
    <p:extLst>
      <p:ext uri="{BB962C8B-B14F-4D97-AF65-F5344CB8AC3E}">
        <p14:creationId xmlns:p14="http://schemas.microsoft.com/office/powerpoint/2010/main" val="23863424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83820" y="1005206"/>
            <a:ext cx="3467100" cy="33591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Образцы данных, 6 класс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5520" y="1341120"/>
            <a:ext cx="7155180" cy="5171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5782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83820" y="1005206"/>
            <a:ext cx="3467100" cy="33591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Образцы данных, 6 класс</a:t>
            </a:r>
          </a:p>
        </p:txBody>
      </p:sp>
      <p:pic>
        <p:nvPicPr>
          <p:cNvPr id="4" name="Рисунок 3" descr="Вырезка экрана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7" b="1399"/>
          <a:stretch/>
        </p:blipFill>
        <p:spPr>
          <a:xfrm>
            <a:off x="2886561" y="1287780"/>
            <a:ext cx="6204099" cy="522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5604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0595" y="941045"/>
            <a:ext cx="31708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Кейсы для обсуждения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883" y="1341155"/>
            <a:ext cx="11590317" cy="518918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BAD9C89-CD4D-4C68-7B0F-3F995E930581}"/>
              </a:ext>
            </a:extLst>
          </p:cNvPr>
          <p:cNvSpPr txBox="1"/>
          <p:nvPr/>
        </p:nvSpPr>
        <p:spPr>
          <a:xfrm>
            <a:off x="475016" y="1341155"/>
            <a:ext cx="111628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dirty="0"/>
              <a:t>Кейс 1</a:t>
            </a:r>
          </a:p>
        </p:txBody>
      </p:sp>
    </p:spTree>
    <p:extLst>
      <p:ext uri="{BB962C8B-B14F-4D97-AF65-F5344CB8AC3E}">
        <p14:creationId xmlns:p14="http://schemas.microsoft.com/office/powerpoint/2010/main" val="34526764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0595" y="941045"/>
            <a:ext cx="31708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Кейсы для обсуждения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887" y="1254932"/>
            <a:ext cx="11269683" cy="523730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508B5F4-1E19-8406-9DBC-0577FB792A6E}"/>
              </a:ext>
            </a:extLst>
          </p:cNvPr>
          <p:cNvSpPr txBox="1"/>
          <p:nvPr/>
        </p:nvSpPr>
        <p:spPr>
          <a:xfrm>
            <a:off x="549716" y="1341155"/>
            <a:ext cx="111628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dirty="0"/>
              <a:t>Кейс 2</a:t>
            </a:r>
          </a:p>
        </p:txBody>
      </p:sp>
    </p:spTree>
    <p:extLst>
      <p:ext uri="{BB962C8B-B14F-4D97-AF65-F5344CB8AC3E}">
        <p14:creationId xmlns:p14="http://schemas.microsoft.com/office/powerpoint/2010/main" val="32247056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7CA802D4-FC17-46B5-99F3-9BBCE66439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B9ED407-56AD-1F4E-3B61-7E49A2CCB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198" y="1837665"/>
            <a:ext cx="10515600" cy="964911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Что можем понять?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F5C035D-7C8B-0755-6A77-7754396236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44061"/>
            <a:ext cx="10515600" cy="2976728"/>
          </a:xfrm>
        </p:spPr>
        <p:txBody>
          <a:bodyPr/>
          <a:lstStyle/>
          <a:p>
            <a:r>
              <a:rPr lang="ru-RU" dirty="0"/>
              <a:t>Прочность сформированных навыков (качество работы учителя начальных классов).</a:t>
            </a:r>
          </a:p>
          <a:p>
            <a:r>
              <a:rPr lang="ru-RU" dirty="0"/>
              <a:t>Согласованность подходов к оцениванию (адекватность требований учителей-предметников).</a:t>
            </a:r>
          </a:p>
          <a:p>
            <a:r>
              <a:rPr lang="ru-RU" dirty="0"/>
              <a:t>Решение проблем дезадаптации при переходе со ступени на ступень.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79992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35276" y="1745301"/>
            <a:ext cx="55201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Вопросы для обсуждения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335276" y="2574881"/>
            <a:ext cx="11513824" cy="264481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Aft>
                <a:spcPts val="1200"/>
              </a:spcAft>
              <a:buFont typeface="Wingdings" panose="05000000000000000000" pitchFamily="2" charset="2"/>
              <a:buChar char="$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Что дает структурирование результатов ВПР по областям знаний и умениям? </a:t>
            </a:r>
          </a:p>
          <a:p>
            <a:pPr algn="just">
              <a:spcAft>
                <a:spcPts val="1200"/>
              </a:spcAft>
              <a:buFont typeface="Wingdings" panose="05000000000000000000" pitchFamily="2" charset="2"/>
              <a:buChar char="$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Что дает кластерный подход?</a:t>
            </a:r>
          </a:p>
          <a:p>
            <a:pPr algn="just">
              <a:spcAft>
                <a:spcPts val="1200"/>
              </a:spcAft>
              <a:buFont typeface="Wingdings" panose="05000000000000000000" pitchFamily="2" charset="2"/>
              <a:buChar char="$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Что дает анализ динамики результатов обучения по математике начальной и основной ступени?</a:t>
            </a:r>
          </a:p>
        </p:txBody>
      </p:sp>
    </p:spTree>
    <p:extLst>
      <p:ext uri="{BB962C8B-B14F-4D97-AF65-F5344CB8AC3E}">
        <p14:creationId xmlns:p14="http://schemas.microsoft.com/office/powerpoint/2010/main" val="34501598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64095675" name=" 2064095674"/>
          <p:cNvSpPr/>
          <p:nvPr/>
        </p:nvSpPr>
        <p:spPr bwMode="auto">
          <a:xfrm>
            <a:off x="104702" y="1280186"/>
            <a:ext cx="11741392" cy="5294298"/>
          </a:xfr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sz="1800" b="1" i="0" u="sng">
                <a:solidFill>
                  <a:srgbClr val="0F1115"/>
                </a:solidFill>
                <a:latin typeface="Times New Roman"/>
                <a:ea typeface="Times New Roman"/>
                <a:cs typeface="Times New Roman"/>
              </a:rPr>
              <a:t>Актуальность:</a:t>
            </a:r>
            <a:endParaRPr/>
          </a:p>
          <a:p>
            <a:pPr>
              <a:defRPr/>
            </a:pPr>
            <a:r>
              <a:rPr sz="1900" b="0" i="1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ВПР проводятся </a:t>
            </a:r>
            <a:r>
              <a:rPr sz="1900" b="1" i="1" u="none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регулярно</a:t>
            </a:r>
            <a:r>
              <a:rPr sz="1900" b="0" i="1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и дают </a:t>
            </a:r>
            <a:r>
              <a:rPr sz="1900" b="1" i="1" u="none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возможности</a:t>
            </a:r>
            <a:r>
              <a:rPr sz="1900" b="0" i="1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900" b="1" i="1" u="none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для</a:t>
            </a:r>
            <a:r>
              <a:rPr sz="1900" b="0" i="1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900" b="1" i="1" u="none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накопления</a:t>
            </a:r>
            <a:r>
              <a:rPr sz="1900" b="0" i="1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и </a:t>
            </a:r>
            <a:r>
              <a:rPr sz="1900" b="1" i="1" u="none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анализа</a:t>
            </a:r>
            <a:r>
              <a:rPr sz="1900" b="0" i="1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900" b="1" i="1" u="none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данных</a:t>
            </a:r>
            <a:r>
              <a:rPr sz="1900" b="0" i="1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по </a:t>
            </a:r>
            <a:r>
              <a:rPr sz="1900" b="1" i="1" u="none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предметным</a:t>
            </a:r>
            <a:r>
              <a:rPr sz="1900" b="0" i="1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и </a:t>
            </a:r>
            <a:r>
              <a:rPr sz="1900" b="1" i="1" u="none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метапредметным</a:t>
            </a:r>
            <a:r>
              <a:rPr sz="1900" b="0" i="1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900" b="1" i="1" u="none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результатам</a:t>
            </a:r>
            <a:r>
              <a:rPr sz="1900" b="0" i="1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900" b="1" i="1" u="none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обучения</a:t>
            </a:r>
            <a:r>
              <a:rPr sz="1900" b="0" i="1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и </a:t>
            </a:r>
            <a:r>
              <a:rPr sz="1900" b="1" i="1" u="none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по</a:t>
            </a:r>
            <a:r>
              <a:rPr sz="1900" b="0" i="1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900" b="1" i="1" u="none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качеству</a:t>
            </a:r>
            <a:r>
              <a:rPr sz="1900" b="0" i="1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900" b="1" i="1" u="none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преподавания</a:t>
            </a:r>
            <a:r>
              <a:rPr sz="1900" b="0" i="1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.</a:t>
            </a:r>
            <a:endParaRPr/>
          </a:p>
          <a:p>
            <a:pPr>
              <a:defRPr/>
            </a:pPr>
            <a:r>
              <a:rPr sz="1800" b="1" i="0" u="sng">
                <a:solidFill>
                  <a:srgbClr val="0F1115"/>
                </a:solidFill>
                <a:latin typeface="Times New Roman"/>
                <a:ea typeface="Times New Roman"/>
                <a:cs typeface="Times New Roman"/>
              </a:rPr>
              <a:t>Ключевое противоречие:</a:t>
            </a:r>
            <a:endParaRPr/>
          </a:p>
          <a:p>
            <a:pPr>
              <a:defRPr/>
            </a:pPr>
            <a:r>
              <a:rPr sz="1900" b="0" i="1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С одной стороны, ВПР предоставляет </a:t>
            </a:r>
            <a:r>
              <a:rPr sz="1900" b="1" i="1" u="none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объективные данные </a:t>
            </a:r>
            <a:r>
              <a:rPr sz="1900" b="0" i="1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для управления качеством образования. С другой – многие школы и педагоги ограничиваются только </a:t>
            </a:r>
            <a:r>
              <a:rPr sz="1900" b="1" i="1" u="none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формальным разбором результатов каждой конкретной работы, без глубокого анализа дефицитов</a:t>
            </a:r>
            <a:r>
              <a:rPr sz="1900" b="0" i="1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и их</a:t>
            </a:r>
            <a:r>
              <a:rPr sz="1900" b="1" i="1" u="none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причин в динамике</a:t>
            </a:r>
            <a:r>
              <a:rPr sz="1900" b="0" i="1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.</a:t>
            </a:r>
            <a:endParaRPr/>
          </a:p>
          <a:p>
            <a:pPr>
              <a:defRPr/>
            </a:pPr>
            <a:r>
              <a:rPr sz="1800" b="1" i="0" u="sng">
                <a:solidFill>
                  <a:srgbClr val="0F1115"/>
                </a:solidFill>
                <a:latin typeface="Times New Roman"/>
                <a:ea typeface="Times New Roman"/>
                <a:cs typeface="Times New Roman"/>
              </a:rPr>
              <a:t>Критерии решения проблемы:</a:t>
            </a:r>
            <a:endParaRPr/>
          </a:p>
          <a:p>
            <a:pPr>
              <a:defRPr/>
            </a:pPr>
            <a:r>
              <a:rPr sz="19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•</a:t>
            </a:r>
            <a:r>
              <a:rPr sz="1900" b="1" i="1" u="none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Согласованностькритериев оценивания </a:t>
            </a:r>
            <a:r>
              <a:rPr sz="1900" b="0" i="0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образовательных результатов при переходе со ступени на ступень.</a:t>
            </a:r>
            <a:endParaRPr/>
          </a:p>
          <a:p>
            <a:pPr>
              <a:defRPr/>
            </a:pPr>
            <a:r>
              <a:rPr sz="19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•</a:t>
            </a:r>
            <a:r>
              <a:rPr sz="1900" b="1" i="1" u="none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Расширение подходов к анализу результатов ВПР </a:t>
            </a:r>
            <a:r>
              <a:rPr sz="1900" b="0" i="0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(выявление проблемных зон в содержании, определение "группы риска", оценка устойчивости результатов предметного и метапредметного характера, установление проблем и их причин в вопросах школьной адаптации).</a:t>
            </a:r>
            <a:endParaRPr/>
          </a:p>
          <a:p>
            <a:pPr>
              <a:defRPr/>
            </a:pPr>
            <a:r>
              <a:rPr sz="1800" b="1" i="0" u="sng">
                <a:solidFill>
                  <a:srgbClr val="0F1115"/>
                </a:solidFill>
                <a:latin typeface="Times New Roman"/>
                <a:ea typeface="Times New Roman"/>
                <a:cs typeface="Times New Roman"/>
              </a:rPr>
              <a:t>Предлагаемое управленческое решение:</a:t>
            </a:r>
            <a:endParaRPr/>
          </a:p>
          <a:p>
            <a:pPr>
              <a:defRPr/>
            </a:pPr>
            <a:r>
              <a:rPr sz="19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•</a:t>
            </a:r>
            <a:r>
              <a:rPr sz="1900" b="0" i="0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Разработка и утверждение схемы анализа результатов ВПР в школе.</a:t>
            </a:r>
            <a:endParaRPr/>
          </a:p>
          <a:p>
            <a:pPr>
              <a:defRPr/>
            </a:pPr>
            <a:r>
              <a:rPr sz="19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•</a:t>
            </a:r>
            <a:r>
              <a:rPr sz="1900" b="0" i="0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Организациявнутришкольных аналитических групп с участием учителей разных предметов для совместного анализа ВПР и планирования адресной коррекционной работы с учетом метапредметных результатов.</a:t>
            </a:r>
            <a:endParaRPr/>
          </a:p>
          <a:p>
            <a:pPr>
              <a:defRPr/>
            </a:pPr>
            <a:r>
              <a:rPr sz="19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•</a:t>
            </a:r>
            <a:r>
              <a:rPr sz="1900" b="0" i="0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Разработка и внедрение плана мероприятий по взаимодействию педагогов с целью выработки согласованных подходов к оцениванию для предупреждения проблем при переходе со ступени на ступень.</a:t>
            </a:r>
            <a:endParaRPr/>
          </a:p>
        </p:txBody>
      </p:sp>
      <p:sp>
        <p:nvSpPr>
          <p:cNvPr id="1862623245" name="TextBox 1862623244"/>
          <p:cNvSpPr txBox="1"/>
          <p:nvPr/>
        </p:nvSpPr>
        <p:spPr bwMode="auto">
          <a:xfrm>
            <a:off x="104702" y="960128"/>
            <a:ext cx="12024241" cy="36579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l">
              <a:defRPr/>
            </a:pPr>
            <a:r>
              <a:rPr lang="ru-RU" b="1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Кейс 6.  </a:t>
            </a:r>
            <a:r>
              <a:rPr lang="ru-RU" b="1" i="0" u="none" strike="noStrike" cap="none" spc="0">
                <a:solidFill>
                  <a:schemeClr val="tx1"/>
                </a:solidFill>
                <a:latin typeface="Arial"/>
                <a:ea typeface="Times New Roman"/>
                <a:cs typeface="Arial"/>
              </a:rPr>
              <a:t>Предметные и метапредметные дефициты учеников по результатам ВПР </a:t>
            </a:r>
            <a:endParaRPr sz="1700" b="1" i="0" u="none" strike="noStrike" cap="none" spc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72720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725930" y="2868098"/>
            <a:ext cx="9144000" cy="126956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Анализ результатов ВПР </a:t>
            </a:r>
          </a:p>
          <a:p>
            <a:pPr algn="ctr"/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по математике в 5-6 классах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16680" y="4213860"/>
            <a:ext cx="496062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Что? Как? Зачем?</a:t>
            </a:r>
          </a:p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535680" y="1781295"/>
            <a:ext cx="4960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Кейс № 6</a:t>
            </a:r>
          </a:p>
        </p:txBody>
      </p:sp>
    </p:spTree>
    <p:extLst>
      <p:ext uri="{BB962C8B-B14F-4D97-AF65-F5344CB8AC3E}">
        <p14:creationId xmlns:p14="http://schemas.microsoft.com/office/powerpoint/2010/main" val="1316865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693420" y="1409066"/>
            <a:ext cx="10515600" cy="66697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Актуальность данных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586740" y="2414861"/>
            <a:ext cx="11140440" cy="3109639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  <a:buFont typeface="Wingdings" panose="05000000000000000000" pitchFamily="2" charset="2"/>
              <a:buChar char="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Результаты изучения математики в 5-6 классах обеспечивают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преемственность и перспективность математического образования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обучающихся – это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операциональная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база для дальнейшего успешного изучения предмета. </a:t>
            </a:r>
          </a:p>
          <a:p>
            <a:pPr algn="just">
              <a:lnSpc>
                <a:spcPct val="110000"/>
              </a:lnSpc>
              <a:buFont typeface="Wingdings" panose="05000000000000000000" pitchFamily="2" charset="2"/>
              <a:buChar char="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В 5-м классе происходит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переход со ступени начального образования в основную школу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– и важно обеспечить успешную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бесстрессовую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адаптацию школьников на новой ступени.</a:t>
            </a:r>
          </a:p>
        </p:txBody>
      </p:sp>
    </p:spTree>
    <p:extLst>
      <p:ext uri="{BB962C8B-B14F-4D97-AF65-F5344CB8AC3E}">
        <p14:creationId xmlns:p14="http://schemas.microsoft.com/office/powerpoint/2010/main" val="2517391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8BE6789-FF43-10B3-5E64-818D3E96B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8283"/>
            <a:ext cx="10515600" cy="915035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Как чаще всего анализируют результаты в вашей школе?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330B5D5-7C79-B761-86DB-E53B01750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30236"/>
            <a:ext cx="10515600" cy="2200110"/>
          </a:xfrm>
        </p:spPr>
        <p:txBody>
          <a:bodyPr/>
          <a:lstStyle/>
          <a:p>
            <a:pPr>
              <a:buFont typeface="Wingdings" panose="05000000000000000000" pitchFamily="2" charset="2"/>
              <a:buChar char="$"/>
            </a:pPr>
            <a:r>
              <a:rPr lang="ru-RU" dirty="0"/>
              <a:t> Какие данные анализируются и как они организованы?</a:t>
            </a:r>
          </a:p>
          <a:p>
            <a:pPr>
              <a:buFont typeface="Wingdings" panose="05000000000000000000" pitchFamily="2" charset="2"/>
              <a:buChar char="$"/>
            </a:pPr>
            <a:r>
              <a:rPr lang="ru-RU" dirty="0"/>
              <a:t> Какие показатели используются?</a:t>
            </a:r>
          </a:p>
          <a:p>
            <a:pPr>
              <a:buFont typeface="Wingdings" panose="05000000000000000000" pitchFamily="2" charset="2"/>
              <a:buChar char="$"/>
            </a:pPr>
            <a:r>
              <a:rPr lang="ru-RU" dirty="0"/>
              <a:t> Как эти показатели связаны с целями ВПР?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32034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EF681E7B-4DCD-865C-B96C-26624D9DDF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/>
              <a:t>Анализ результатов ВПР по математике в 5 классах (2025 год)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1)                                                            2)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1D074303-8D31-E392-B650-FABD5F0F88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6946030"/>
              </p:ext>
            </p:extLst>
          </p:nvPr>
        </p:nvGraphicFramePr>
        <p:xfrm>
          <a:off x="819398" y="2108146"/>
          <a:ext cx="4381994" cy="2121591"/>
        </p:xfrm>
        <a:graphic>
          <a:graphicData uri="http://schemas.openxmlformats.org/drawingml/2006/table">
            <a:tbl>
              <a:tblPr firstRow="1" firstCol="1" bandRow="1"/>
              <a:tblGrid>
                <a:gridCol w="819397">
                  <a:extLst>
                    <a:ext uri="{9D8B030D-6E8A-4147-A177-3AD203B41FA5}">
                      <a16:colId xmlns:a16="http://schemas.microsoft.com/office/drawing/2014/main" xmlns="" val="2123064284"/>
                    </a:ext>
                  </a:extLst>
                </a:gridCol>
                <a:gridCol w="1923803">
                  <a:extLst>
                    <a:ext uri="{9D8B030D-6E8A-4147-A177-3AD203B41FA5}">
                      <a16:colId xmlns:a16="http://schemas.microsoft.com/office/drawing/2014/main" xmlns="" val="3968324739"/>
                    </a:ext>
                  </a:extLst>
                </a:gridCol>
                <a:gridCol w="1638794">
                  <a:extLst>
                    <a:ext uri="{9D8B030D-6E8A-4147-A177-3AD203B41FA5}">
                      <a16:colId xmlns:a16="http://schemas.microsoft.com/office/drawing/2014/main" xmlns="" val="82882455"/>
                    </a:ext>
                  </a:extLst>
                </a:gridCol>
              </a:tblGrid>
              <a:tr h="10792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000" kern="1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Класс</a:t>
                      </a:r>
                      <a:endParaRPr lang="ru-RU" sz="20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000" kern="1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Учитель</a:t>
                      </a:r>
                      <a:endParaRPr lang="ru-RU" sz="20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000" kern="1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Средний процент выполнения</a:t>
                      </a:r>
                      <a:endParaRPr lang="ru-RU" sz="20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32336431"/>
                  </a:ext>
                </a:extLst>
              </a:tr>
              <a:tr h="3654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0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5а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0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Страхова Н.Ю.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0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87,3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83051450"/>
                  </a:ext>
                </a:extLst>
              </a:tr>
              <a:tr h="3443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000" kern="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5б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0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Лосева В.Д.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0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74,6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96338187"/>
                  </a:ext>
                </a:extLst>
              </a:tr>
              <a:tr h="3325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000" kern="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5в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000" kern="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Лосева В.Д.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0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79,2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30710202"/>
                  </a:ext>
                </a:extLst>
              </a:tr>
            </a:tbl>
          </a:graphicData>
        </a:graphic>
      </p:graphicFrame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xmlns="" id="{1CBBA44C-1E2B-3B57-277E-0E107E78DC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0536869"/>
              </p:ext>
            </p:extLst>
          </p:nvPr>
        </p:nvGraphicFramePr>
        <p:xfrm>
          <a:off x="6096000" y="2108146"/>
          <a:ext cx="5581404" cy="4240889"/>
        </p:xfrm>
        <a:graphic>
          <a:graphicData uri="http://schemas.openxmlformats.org/drawingml/2006/table">
            <a:tbl>
              <a:tblPr firstRow="1" firstCol="1" bandRow="1"/>
              <a:tblGrid>
                <a:gridCol w="2850079">
                  <a:extLst>
                    <a:ext uri="{9D8B030D-6E8A-4147-A177-3AD203B41FA5}">
                      <a16:colId xmlns:a16="http://schemas.microsoft.com/office/drawing/2014/main" xmlns="" val="374311513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189572553"/>
                    </a:ext>
                  </a:extLst>
                </a:gridCol>
                <a:gridCol w="1816925">
                  <a:extLst>
                    <a:ext uri="{9D8B030D-6E8A-4147-A177-3AD203B41FA5}">
                      <a16:colId xmlns:a16="http://schemas.microsoft.com/office/drawing/2014/main" xmlns="" val="1482453464"/>
                    </a:ext>
                  </a:extLst>
                </a:gridCol>
              </a:tblGrid>
              <a:tr h="9795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000" kern="1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ФИО</a:t>
                      </a:r>
                      <a:endParaRPr lang="ru-RU" sz="11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99" marR="679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000" kern="1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Класс</a:t>
                      </a:r>
                      <a:endParaRPr lang="ru-RU" sz="11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99" marR="679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000" kern="1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Средний процент выполнения</a:t>
                      </a:r>
                      <a:endParaRPr lang="ru-RU" sz="110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99" marR="67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40483012"/>
                  </a:ext>
                </a:extLst>
              </a:tr>
              <a:tr h="3073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0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1. Аврутина Лидия</a:t>
                      </a:r>
                      <a:endParaRPr lang="ru-RU" sz="11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99" marR="67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0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5а</a:t>
                      </a:r>
                      <a:endParaRPr lang="ru-RU" sz="11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99" marR="67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000" kern="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63,7</a:t>
                      </a:r>
                      <a:endParaRPr lang="ru-RU" sz="110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99" marR="67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33034818"/>
                  </a:ext>
                </a:extLst>
              </a:tr>
              <a:tr h="3073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0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2. Алехин Денис</a:t>
                      </a:r>
                      <a:endParaRPr lang="ru-RU" sz="11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99" marR="67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0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5а</a:t>
                      </a:r>
                      <a:endParaRPr lang="ru-RU" sz="11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99" marR="67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000" kern="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92,4</a:t>
                      </a:r>
                      <a:endParaRPr lang="ru-RU" sz="110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99" marR="67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79042015"/>
                  </a:ext>
                </a:extLst>
              </a:tr>
              <a:tr h="3073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0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3. Болдырева Надежда</a:t>
                      </a:r>
                      <a:endParaRPr lang="ru-RU" sz="11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99" marR="67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0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5а</a:t>
                      </a:r>
                      <a:endParaRPr lang="ru-RU" sz="11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99" marR="67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000" kern="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97,2</a:t>
                      </a:r>
                      <a:endParaRPr lang="ru-RU" sz="110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99" marR="67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04767861"/>
                  </a:ext>
                </a:extLst>
              </a:tr>
              <a:tr h="3073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0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4. Власова Тамара</a:t>
                      </a:r>
                      <a:endParaRPr lang="ru-RU" sz="11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99" marR="67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0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5а</a:t>
                      </a:r>
                      <a:endParaRPr lang="ru-RU" sz="11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99" marR="67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0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74,8</a:t>
                      </a:r>
                      <a:endParaRPr lang="ru-RU" sz="11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99" marR="67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33223447"/>
                  </a:ext>
                </a:extLst>
              </a:tr>
              <a:tr h="3073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0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5. Ваньков Дмитрий</a:t>
                      </a:r>
                      <a:endParaRPr lang="ru-RU" sz="11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99" marR="67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0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5а</a:t>
                      </a:r>
                      <a:endParaRPr lang="ru-RU" sz="11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99" marR="67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0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62,3</a:t>
                      </a:r>
                      <a:endParaRPr lang="ru-RU" sz="11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99" marR="67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16008430"/>
                  </a:ext>
                </a:extLst>
              </a:tr>
              <a:tr h="3073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0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6. Варламов Сергей</a:t>
                      </a:r>
                      <a:endParaRPr lang="ru-RU" sz="11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99" marR="67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0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5а</a:t>
                      </a:r>
                      <a:endParaRPr lang="ru-RU" sz="11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99" marR="67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0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59,2</a:t>
                      </a:r>
                      <a:endParaRPr lang="ru-RU" sz="11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99" marR="67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93025232"/>
                  </a:ext>
                </a:extLst>
              </a:tr>
              <a:tr h="3073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0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7. Дорожкина Елена</a:t>
                      </a:r>
                      <a:endParaRPr lang="ru-RU" sz="11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99" marR="67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0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5а</a:t>
                      </a:r>
                      <a:endParaRPr lang="ru-RU" sz="11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99" marR="67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0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85,7</a:t>
                      </a:r>
                      <a:endParaRPr lang="ru-RU" sz="11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99" marR="67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7590951"/>
                  </a:ext>
                </a:extLst>
              </a:tr>
              <a:tr h="3073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0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8. Давыдов Матвей</a:t>
                      </a:r>
                      <a:endParaRPr lang="ru-RU" sz="11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99" marR="67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0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5а</a:t>
                      </a:r>
                      <a:endParaRPr lang="ru-RU" sz="11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99" marR="67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0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81,6</a:t>
                      </a:r>
                      <a:endParaRPr lang="ru-RU" sz="11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99" marR="67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24893499"/>
                  </a:ext>
                </a:extLst>
              </a:tr>
              <a:tr h="3073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0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9. Емельянова Вера</a:t>
                      </a:r>
                      <a:endParaRPr lang="ru-RU" sz="11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99" marR="67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0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5а</a:t>
                      </a:r>
                      <a:endParaRPr lang="ru-RU" sz="11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99" marR="67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0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78,9</a:t>
                      </a:r>
                      <a:endParaRPr lang="ru-RU" sz="11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99" marR="67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60070333"/>
                  </a:ext>
                </a:extLst>
              </a:tr>
              <a:tr h="3073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0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10. </a:t>
                      </a:r>
                      <a:r>
                        <a:rPr lang="ru-RU" sz="20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Иртаев</a:t>
                      </a:r>
                      <a:r>
                        <a:rPr lang="ru-RU" sz="20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Марат</a:t>
                      </a:r>
                      <a:endParaRPr lang="ru-RU" sz="11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99" marR="67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0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5а</a:t>
                      </a:r>
                      <a:endParaRPr lang="ru-RU" sz="11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99" marR="67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0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75,3 </a:t>
                      </a:r>
                      <a:endParaRPr lang="ru-RU" sz="11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99" marR="67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150931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2520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9447" y="1564534"/>
            <a:ext cx="10515600" cy="596775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Цели ВПР: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438420"/>
            <a:ext cx="10515600" cy="3321112"/>
          </a:xfrm>
        </p:spPr>
        <p:txBody>
          <a:bodyPr/>
          <a:lstStyle/>
          <a:p>
            <a:pPr>
              <a:buFont typeface="Wingdings" panose="05000000000000000000" pitchFamily="2" charset="2"/>
              <a:buChar char="$"/>
            </a:pPr>
            <a:r>
              <a:rPr lang="ru-RU" dirty="0"/>
              <a:t> осуществление мониторинга уровня и качества подготовки обучающихся в соответствии с ФГОС и ФОП;</a:t>
            </a:r>
          </a:p>
          <a:p>
            <a:pPr>
              <a:buFont typeface="Wingdings" panose="05000000000000000000" pitchFamily="2" charset="2"/>
              <a:buChar char="$"/>
            </a:pPr>
            <a:r>
              <a:rPr lang="ru-RU" dirty="0"/>
              <a:t> формирование единых ориентиров в оценке результатов обучения;</a:t>
            </a:r>
          </a:p>
          <a:p>
            <a:pPr>
              <a:buFont typeface="Wingdings" panose="05000000000000000000" pitchFamily="2" charset="2"/>
              <a:buChar char="$"/>
            </a:pPr>
            <a:r>
              <a:rPr lang="ru-RU" dirty="0"/>
              <a:t> формирование единого образовательного пространства РФ;</a:t>
            </a:r>
          </a:p>
          <a:p>
            <a:pPr>
              <a:buFont typeface="Wingdings" panose="05000000000000000000" pitchFamily="2" charset="2"/>
              <a:buChar char="$"/>
            </a:pPr>
            <a:r>
              <a:rPr lang="ru-RU" dirty="0"/>
              <a:t> подготовка объективных данных для эффективного управления качеством образования в регионе.</a:t>
            </a:r>
          </a:p>
        </p:txBody>
      </p:sp>
    </p:spTree>
    <p:extLst>
      <p:ext uri="{BB962C8B-B14F-4D97-AF65-F5344CB8AC3E}">
        <p14:creationId xmlns:p14="http://schemas.microsoft.com/office/powerpoint/2010/main" val="41218564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481" y="1311910"/>
            <a:ext cx="9863699" cy="5151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730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11480" y="1553846"/>
            <a:ext cx="10515600" cy="66697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С какими данными мы работаем?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11480" y="2971121"/>
            <a:ext cx="10515600" cy="206569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Aft>
                <a:spcPts val="1200"/>
              </a:spcAft>
              <a:buFont typeface="Wingdings" panose="05000000000000000000" pitchFamily="2" charset="2"/>
              <a:buChar char="$"/>
            </a:pP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 Результаты ВПР по знаниям и умениям, в том числе метапредметным, с кластерным подходом. </a:t>
            </a:r>
          </a:p>
          <a:p>
            <a:pPr algn="just">
              <a:spcAft>
                <a:spcPts val="1200"/>
              </a:spcAft>
              <a:buFont typeface="Wingdings" panose="05000000000000000000" pitchFamily="2" charset="2"/>
              <a:buChar char="$"/>
            </a:pP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 Результаты ВПР по математике за 4 класс, структурированные по тому же принципу .</a:t>
            </a:r>
          </a:p>
        </p:txBody>
      </p:sp>
    </p:spTree>
    <p:extLst>
      <p:ext uri="{BB962C8B-B14F-4D97-AF65-F5344CB8AC3E}">
        <p14:creationId xmlns:p14="http://schemas.microsoft.com/office/powerpoint/2010/main" val="33981101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97180" y="1005206"/>
            <a:ext cx="10515600" cy="33591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Образцы данных, 5 класс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" y="1266076"/>
            <a:ext cx="11671176" cy="5241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5129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417</TotalTime>
  <Words>586</Words>
  <Application>Microsoft Office PowerPoint</Application>
  <PresentationFormat>Широкоэкранный</PresentationFormat>
  <Paragraphs>97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Cambria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Как чаще всего анализируют результаты в вашей школе?</vt:lpstr>
      <vt:lpstr>Презентация PowerPoint</vt:lpstr>
      <vt:lpstr>Цели ВПР: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Что можем понять?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 С. Антипова</dc:creator>
  <cp:lastModifiedBy>ACER</cp:lastModifiedBy>
  <cp:revision>25</cp:revision>
  <dcterms:created xsi:type="dcterms:W3CDTF">2025-10-20T13:38:38Z</dcterms:created>
  <dcterms:modified xsi:type="dcterms:W3CDTF">2025-11-01T15:46:30Z</dcterms:modified>
</cp:coreProperties>
</file>