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1"/>
  </p:notesMasterIdLst>
  <p:sldIdLst>
    <p:sldId id="273" r:id="rId2"/>
    <p:sldId id="256" r:id="rId3"/>
    <p:sldId id="263" r:id="rId4"/>
    <p:sldId id="257" r:id="rId5"/>
    <p:sldId id="274" r:id="rId6"/>
    <p:sldId id="272" r:id="rId7"/>
    <p:sldId id="260" r:id="rId8"/>
    <p:sldId id="262" r:id="rId9"/>
    <p:sldId id="284" r:id="rId10"/>
    <p:sldId id="261" r:id="rId11"/>
    <p:sldId id="267" r:id="rId12"/>
    <p:sldId id="268" r:id="rId13"/>
    <p:sldId id="269" r:id="rId14"/>
    <p:sldId id="279" r:id="rId15"/>
    <p:sldId id="280" r:id="rId16"/>
    <p:sldId id="281" r:id="rId17"/>
    <p:sldId id="282" r:id="rId18"/>
    <p:sldId id="283" r:id="rId19"/>
    <p:sldId id="278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1605B"/>
    <a:srgbClr val="80605B"/>
    <a:srgbClr val="EFDED4"/>
    <a:srgbClr val="005B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ownloads\Grafiki_11_1_grafiki%20(4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lyadkin.db\Desktop\&#1050;&#1086;&#1085;&#1092;&#1077;&#1088;&#1077;&#1085;&#1094;&#1080;&#1103;%2031.10\Grafiki_11_1_grafiki%20(4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математике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УНИ!$Z$66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УНИ!$AA$65:$AD$65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УНИ!$AA$66:$AD$66</c:f>
              <c:numCache>
                <c:formatCode>0.0</c:formatCode>
                <c:ptCount val="4"/>
                <c:pt idx="0">
                  <c:v>52.149120629121647</c:v>
                </c:pt>
                <c:pt idx="1">
                  <c:v>22.31626902879275</c:v>
                </c:pt>
                <c:pt idx="2">
                  <c:v>0.26881720430107525</c:v>
                </c:pt>
                <c:pt idx="3">
                  <c:v>66.382680283439299</c:v>
                </c:pt>
              </c:numCache>
            </c:numRef>
          </c:val>
        </c:ser>
        <c:ser>
          <c:idx val="1"/>
          <c:order val="1"/>
          <c:tx>
            <c:strRef>
              <c:f>УНИ!$Z$67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УНИ!$AA$65:$AD$65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УНИ!$AA$67:$AD$67</c:f>
              <c:numCache>
                <c:formatCode>0.0</c:formatCode>
                <c:ptCount val="4"/>
                <c:pt idx="0">
                  <c:v>48.707592891760903</c:v>
                </c:pt>
                <c:pt idx="1">
                  <c:v>25.232172470978441</c:v>
                </c:pt>
                <c:pt idx="2">
                  <c:v>0.34825870646766172</c:v>
                </c:pt>
                <c:pt idx="3">
                  <c:v>68.681867175192778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322400"/>
        <c:axId val="1417330560"/>
      </c:barChart>
      <c:catAx>
        <c:axId val="14173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30560"/>
        <c:crosses val="autoZero"/>
        <c:auto val="1"/>
        <c:lblAlgn val="ctr"/>
        <c:lblOffset val="100"/>
        <c:noMultiLvlLbl val="0"/>
      </c:catAx>
      <c:valAx>
        <c:axId val="141733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2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математике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'СОЦ-ЭК'!$Z$26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'СОЦ-ЭК'!$AA$25:$AD$25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'СОЦ-ЭК'!$AA$26:$AD$26</c:f>
              <c:numCache>
                <c:formatCode>0.0</c:formatCode>
                <c:ptCount val="4"/>
                <c:pt idx="0">
                  <c:v>51.329941717328957</c:v>
                </c:pt>
                <c:pt idx="1">
                  <c:v>23.16668255124906</c:v>
                </c:pt>
                <c:pt idx="2">
                  <c:v>0.15646643490446546</c:v>
                </c:pt>
                <c:pt idx="3">
                  <c:v>67.756232594880785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EC-42B8-B459-1463AE01794A}"/>
            </c:ext>
          </c:extLst>
        </c:ser>
        <c:ser>
          <c:idx val="1"/>
          <c:order val="1"/>
          <c:tx>
            <c:strRef>
              <c:f>'СОЦ-ЭК'!$Z$27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'СОЦ-ЭК'!$AA$25:$AD$25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'СОЦ-ЭК'!$AA$27:$AD$27</c:f>
              <c:numCache>
                <c:formatCode>0.0</c:formatCode>
                <c:ptCount val="4"/>
                <c:pt idx="0">
                  <c:v>48.707592891760974</c:v>
                </c:pt>
                <c:pt idx="1">
                  <c:v>25.232172470978419</c:v>
                </c:pt>
                <c:pt idx="2">
                  <c:v>0.34825870646766172</c:v>
                </c:pt>
                <c:pt idx="3">
                  <c:v>68.681867175192664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EC-42B8-B459-1463AE0179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44176"/>
        <c:axId val="1496644720"/>
      </c:barChart>
      <c:catAx>
        <c:axId val="14966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4720"/>
        <c:crosses val="autoZero"/>
        <c:auto val="1"/>
        <c:lblAlgn val="ctr"/>
        <c:lblOffset val="100"/>
        <c:noMultiLvlLbl val="0"/>
      </c:catAx>
      <c:valAx>
        <c:axId val="149664472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географии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'СОЦ-ЭК'!$Z$4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'СОЦ-ЭК'!$AA$3:$AD$3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'СОЦ-ЭК'!$AA$4:$AD$4</c:f>
              <c:numCache>
                <c:formatCode>0.0</c:formatCode>
                <c:ptCount val="4"/>
                <c:pt idx="0">
                  <c:v>3.8474897717321954</c:v>
                </c:pt>
                <c:pt idx="1">
                  <c:v>11.111111111111111</c:v>
                </c:pt>
                <c:pt idx="2">
                  <c:v>0</c:v>
                </c:pt>
                <c:pt idx="3">
                  <c:v>60.972222222222221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06-48B1-9EF5-CF20EA64A397}"/>
            </c:ext>
          </c:extLst>
        </c:ser>
        <c:ser>
          <c:idx val="1"/>
          <c:order val="1"/>
          <c:tx>
            <c:strRef>
              <c:f>'СОЦ-ЭК'!$Z$5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'СОЦ-ЭК'!$AA$3:$AD$3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'СОЦ-ЭК'!$AA$5:$AD$5</c:f>
              <c:numCache>
                <c:formatCode>0.0</c:formatCode>
                <c:ptCount val="4"/>
                <c:pt idx="0">
                  <c:v>2.6938610662358644</c:v>
                </c:pt>
                <c:pt idx="1">
                  <c:v>10.194902548725636</c:v>
                </c:pt>
                <c:pt idx="2">
                  <c:v>4.4977511244377819</c:v>
                </c:pt>
                <c:pt idx="3">
                  <c:v>58.431784107946029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06-48B1-9EF5-CF20EA64A3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34928"/>
        <c:axId val="1496635472"/>
      </c:barChart>
      <c:catAx>
        <c:axId val="149663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5472"/>
        <c:crosses val="autoZero"/>
        <c:auto val="1"/>
        <c:lblAlgn val="ctr"/>
        <c:lblOffset val="100"/>
        <c:noMultiLvlLbl val="0"/>
      </c:catAx>
      <c:valAx>
        <c:axId val="149663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обществознанию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'СОЦ-ЭК'!$Z$69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'СОЦ-ЭК'!$AA$68:$AD$68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'СОЦ-ЭК'!$AA$69:$AD$69</c:f>
              <c:numCache>
                <c:formatCode>0.0</c:formatCode>
                <c:ptCount val="4"/>
                <c:pt idx="0">
                  <c:v>37.507636100088824</c:v>
                </c:pt>
                <c:pt idx="1">
                  <c:v>12.288189713445906</c:v>
                </c:pt>
                <c:pt idx="2">
                  <c:v>10.794084254206016</c:v>
                </c:pt>
                <c:pt idx="3">
                  <c:v>60.469696486547406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57-44AE-B344-5CDFC494BE2A}"/>
            </c:ext>
          </c:extLst>
        </c:ser>
        <c:ser>
          <c:idx val="1"/>
          <c:order val="1"/>
          <c:tx>
            <c:strRef>
              <c:f>'СОЦ-ЭК'!$Z$70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'СОЦ-ЭК'!$AA$68:$AD$68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'СОЦ-ЭК'!$AA$70:$AD$70</c:f>
              <c:numCache>
                <c:formatCode>0.0</c:formatCode>
                <c:ptCount val="4"/>
                <c:pt idx="0">
                  <c:v>33.840872374798018</c:v>
                </c:pt>
                <c:pt idx="1">
                  <c:v>9.3209213509965245</c:v>
                </c:pt>
                <c:pt idx="2">
                  <c:v>14.512471655328797</c:v>
                </c:pt>
                <c:pt idx="3">
                  <c:v>57.612364243943261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057-44AE-B344-5CDFC494B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32176"/>
        <c:axId val="1497926192"/>
      </c:barChart>
      <c:catAx>
        <c:axId val="149793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6192"/>
        <c:crosses val="autoZero"/>
        <c:auto val="1"/>
        <c:lblAlgn val="ctr"/>
        <c:lblOffset val="100"/>
        <c:noMultiLvlLbl val="0"/>
      </c:catAx>
      <c:valAx>
        <c:axId val="14979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32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истории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'СОЦ-ЭК'!$Z$47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'СОЦ-ЭК'!$AA$46:$AD$46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'СОЦ-ЭК'!$AA$47:$AD$47</c:f>
              <c:numCache>
                <c:formatCode>0.0</c:formatCode>
                <c:ptCount val="4"/>
                <c:pt idx="0">
                  <c:v>11.247093699139734</c:v>
                </c:pt>
                <c:pt idx="1">
                  <c:v>5.8441558441558445</c:v>
                </c:pt>
                <c:pt idx="2">
                  <c:v>0</c:v>
                </c:pt>
                <c:pt idx="3">
                  <c:v>60.218831168831173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A1-400E-A14E-D50DA309B736}"/>
            </c:ext>
          </c:extLst>
        </c:ser>
        <c:ser>
          <c:idx val="1"/>
          <c:order val="1"/>
          <c:tx>
            <c:strRef>
              <c:f>'СОЦ-ЭК'!$Z$48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'СОЦ-ЭК'!$AA$46:$AD$46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'СОЦ-ЭК'!$AA$48:$AD$48</c:f>
              <c:numCache>
                <c:formatCode>0.0</c:formatCode>
                <c:ptCount val="4"/>
                <c:pt idx="0">
                  <c:v>10.347334410339256</c:v>
                </c:pt>
                <c:pt idx="1">
                  <c:v>15.612802498048401</c:v>
                </c:pt>
                <c:pt idx="2">
                  <c:v>3.3957845433255271</c:v>
                </c:pt>
                <c:pt idx="3">
                  <c:v>60.604760046820132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A1-400E-A14E-D50DA309B7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21840"/>
        <c:axId val="1497925648"/>
      </c:barChart>
      <c:catAx>
        <c:axId val="149792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5648"/>
        <c:crosses val="autoZero"/>
        <c:auto val="1"/>
        <c:lblAlgn val="ctr"/>
        <c:lblOffset val="100"/>
        <c:noMultiLvlLbl val="0"/>
      </c:catAx>
      <c:valAx>
        <c:axId val="149792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биологии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'ЕСТ-НА'!$Z$5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'ЕСТ-НА'!$AA$4:$AD$4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'ЕСТ-НА'!$AA$5:$AD$5</c:f>
              <c:numCache>
                <c:formatCode>0.0</c:formatCode>
                <c:ptCount val="4"/>
                <c:pt idx="0">
                  <c:v>20.69203464113745</c:v>
                </c:pt>
                <c:pt idx="1">
                  <c:v>11.018155942664093</c:v>
                </c:pt>
                <c:pt idx="2">
                  <c:v>6.0043037703599769</c:v>
                </c:pt>
                <c:pt idx="3">
                  <c:v>60.59386952834123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03-4AE3-9286-F00C36119169}"/>
            </c:ext>
          </c:extLst>
        </c:ser>
        <c:ser>
          <c:idx val="1"/>
          <c:order val="1"/>
          <c:tx>
            <c:strRef>
              <c:f>'ЕСТ-НА'!$Z$6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'ЕСТ-НА'!$AA$4:$AD$4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'ЕСТ-НА'!$AA$6:$AD$6</c:f>
              <c:numCache>
                <c:formatCode>0.0</c:formatCode>
                <c:ptCount val="4"/>
                <c:pt idx="0">
                  <c:v>15.00403877221323</c:v>
                </c:pt>
                <c:pt idx="1">
                  <c:v>9.5289367429340412</c:v>
                </c:pt>
                <c:pt idx="2">
                  <c:v>14.051144010767178</c:v>
                </c:pt>
                <c:pt idx="3">
                  <c:v>55.733512786002713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03-4AE3-9286-F00C361191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19664"/>
        <c:axId val="1497920208"/>
      </c:barChart>
      <c:catAx>
        <c:axId val="149791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0208"/>
        <c:crosses val="autoZero"/>
        <c:auto val="1"/>
        <c:lblAlgn val="ctr"/>
        <c:lblOffset val="100"/>
        <c:noMultiLvlLbl val="0"/>
      </c:catAx>
      <c:valAx>
        <c:axId val="149792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1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химии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'ЕСТ-НА'!$Z$71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'ЕСТ-НА'!$AA$70:$AD$70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'ЕСТ-НА'!$AA$71:$AD$71</c:f>
              <c:numCache>
                <c:formatCode>0.0</c:formatCode>
                <c:ptCount val="4"/>
                <c:pt idx="0">
                  <c:v>19.519914518497043</c:v>
                </c:pt>
                <c:pt idx="1">
                  <c:v>28.675885399795177</c:v>
                </c:pt>
                <c:pt idx="2">
                  <c:v>7.9264592240047032</c:v>
                </c:pt>
                <c:pt idx="3">
                  <c:v>65.755860091480471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5F-4BB3-BB71-2088CB84BB49}"/>
            </c:ext>
          </c:extLst>
        </c:ser>
        <c:ser>
          <c:idx val="1"/>
          <c:order val="1"/>
          <c:tx>
            <c:strRef>
              <c:f>'ЕСТ-НА'!$Z$72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'ЕСТ-НА'!$AA$70:$AD$70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'ЕСТ-НА'!$AA$72:$AD$72</c:f>
              <c:numCache>
                <c:formatCode>0.0</c:formatCode>
                <c:ptCount val="4"/>
                <c:pt idx="0">
                  <c:v>10.626009693053321</c:v>
                </c:pt>
                <c:pt idx="1">
                  <c:v>25.31356898517674</c:v>
                </c:pt>
                <c:pt idx="2">
                  <c:v>12.580767768909149</c:v>
                </c:pt>
                <c:pt idx="3">
                  <c:v>62.441109422492438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5F-4BB3-BB71-2088CB84BB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19120"/>
        <c:axId val="1497931088"/>
      </c:barChart>
      <c:catAx>
        <c:axId val="149791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31088"/>
        <c:crosses val="autoZero"/>
        <c:auto val="1"/>
        <c:lblAlgn val="ctr"/>
        <c:lblOffset val="100"/>
        <c:noMultiLvlLbl val="0"/>
      </c:catAx>
      <c:valAx>
        <c:axId val="14979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1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физике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'ЕСТ-НА'!$Z$49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'ЕСТ-НА'!$AA$48:$AD$48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'ЕСТ-НА'!$AA$49:$AD$49</c:f>
              <c:numCache>
                <c:formatCode>0.0</c:formatCode>
                <c:ptCount val="4"/>
                <c:pt idx="0">
                  <c:v>24.311835071019431</c:v>
                </c:pt>
                <c:pt idx="1">
                  <c:v>29.5670431998557</c:v>
                </c:pt>
                <c:pt idx="2">
                  <c:v>1.1363636363636365</c:v>
                </c:pt>
                <c:pt idx="3">
                  <c:v>73.963706259018764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E7-439D-8D35-90D2E704049A}"/>
            </c:ext>
          </c:extLst>
        </c:ser>
        <c:ser>
          <c:idx val="1"/>
          <c:order val="1"/>
          <c:tx>
            <c:strRef>
              <c:f>'ЕСТ-НА'!$Z$50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'ЕСТ-НА'!$AA$48:$AD$48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'ЕСТ-НА'!$AA$50:$AD$50</c:f>
              <c:numCache>
                <c:formatCode>0.0</c:formatCode>
                <c:ptCount val="4"/>
                <c:pt idx="0">
                  <c:v>14.515347334410338</c:v>
                </c:pt>
                <c:pt idx="1">
                  <c:v>6.4179104477611935</c:v>
                </c:pt>
                <c:pt idx="2">
                  <c:v>1.1407902058987203</c:v>
                </c:pt>
                <c:pt idx="3">
                  <c:v>68.068428372739916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E7-439D-8D35-90D2E70404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22928"/>
        <c:axId val="1497922384"/>
      </c:barChart>
      <c:catAx>
        <c:axId val="149792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2384"/>
        <c:crosses val="autoZero"/>
        <c:auto val="1"/>
        <c:lblAlgn val="ctr"/>
        <c:lblOffset val="100"/>
        <c:noMultiLvlLbl val="0"/>
      </c:catAx>
      <c:valAx>
        <c:axId val="14979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по математике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'ЕСТ-НА'!$Z$27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'ЕСТ-НА'!$AA$26:$AD$26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'ЕСТ-НА'!$AA$27:$AD$27</c:f>
              <c:numCache>
                <c:formatCode>0.0</c:formatCode>
                <c:ptCount val="4"/>
                <c:pt idx="0">
                  <c:v>59.661043129118717</c:v>
                </c:pt>
                <c:pt idx="1">
                  <c:v>31.68742223986364</c:v>
                </c:pt>
                <c:pt idx="2">
                  <c:v>0</c:v>
                </c:pt>
                <c:pt idx="3">
                  <c:v>73.252327367299557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75-478F-AAE3-BF214BCEDC01}"/>
            </c:ext>
          </c:extLst>
        </c:ser>
        <c:ser>
          <c:idx val="1"/>
          <c:order val="1"/>
          <c:tx>
            <c:strRef>
              <c:f>'ЕСТ-НА'!$Z$28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'ЕСТ-НА'!$AA$26:$AD$26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'ЕСТ-НА'!$AA$28:$AD$28</c:f>
              <c:numCache>
                <c:formatCode>0.0</c:formatCode>
                <c:ptCount val="4"/>
                <c:pt idx="0">
                  <c:v>48.707592891760903</c:v>
                </c:pt>
                <c:pt idx="1">
                  <c:v>25.232172470978437</c:v>
                </c:pt>
                <c:pt idx="2">
                  <c:v>0.34825870646766172</c:v>
                </c:pt>
                <c:pt idx="3">
                  <c:v>68.681867175192778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75-478F-AAE3-BF214BCEDC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7924560"/>
        <c:axId val="1497930000"/>
      </c:barChart>
      <c:catAx>
        <c:axId val="149792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30000"/>
        <c:crosses val="autoZero"/>
        <c:auto val="1"/>
        <c:lblAlgn val="ctr"/>
        <c:lblOffset val="100"/>
        <c:noMultiLvlLbl val="0"/>
      </c:catAx>
      <c:valAx>
        <c:axId val="14979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92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литературе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ГУМ!$Z$28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ГУМ!$AA$27:$AD$27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ГУМ!$AA$28:$AD$28</c:f>
              <c:numCache>
                <c:formatCode>0.0</c:formatCode>
                <c:ptCount val="4"/>
                <c:pt idx="0">
                  <c:v>14.377237584776157</c:v>
                </c:pt>
                <c:pt idx="1">
                  <c:v>25.76516395481913</c:v>
                </c:pt>
                <c:pt idx="2">
                  <c:v>4.6934865900383143</c:v>
                </c:pt>
                <c:pt idx="3">
                  <c:v>66.417466537294132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BC-4689-A88D-7F3096CAAB13}"/>
            </c:ext>
          </c:extLst>
        </c:ser>
        <c:ser>
          <c:idx val="1"/>
          <c:order val="1"/>
          <c:tx>
            <c:strRef>
              <c:f>ГУМ!$Z$29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ГУМ!$AA$27:$AD$27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ГУМ!$AA$29:$AD$29</c:f>
              <c:numCache>
                <c:formatCode>0.0</c:formatCode>
                <c:ptCount val="4"/>
                <c:pt idx="0">
                  <c:v>9.9232633279482965</c:v>
                </c:pt>
                <c:pt idx="1">
                  <c:v>18.274318274318265</c:v>
                </c:pt>
                <c:pt idx="2">
                  <c:v>2.3606023606023587</c:v>
                </c:pt>
                <c:pt idx="3">
                  <c:v>62.647154471544745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BC-4689-A88D-7F3096CAAB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327296"/>
        <c:axId val="1417319136"/>
      </c:barChart>
      <c:catAx>
        <c:axId val="141732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19136"/>
        <c:crosses val="autoZero"/>
        <c:auto val="1"/>
        <c:lblAlgn val="ctr"/>
        <c:lblOffset val="100"/>
        <c:noMultiLvlLbl val="0"/>
      </c:catAx>
      <c:valAx>
        <c:axId val="14173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2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обществознанию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ГУМ!$Z$53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ГУМ!$AA$52:$AD$52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ГУМ!$AA$53:$AD$53</c:f>
              <c:numCache>
                <c:formatCode>0.0</c:formatCode>
                <c:ptCount val="4"/>
                <c:pt idx="0">
                  <c:v>39.176236071097335</c:v>
                </c:pt>
                <c:pt idx="1">
                  <c:v>10.037518761303923</c:v>
                </c:pt>
                <c:pt idx="2">
                  <c:v>10.347999047887154</c:v>
                </c:pt>
                <c:pt idx="3">
                  <c:v>59.754511687262607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2C-4689-B408-9202409AB28B}"/>
            </c:ext>
          </c:extLst>
        </c:ser>
        <c:ser>
          <c:idx val="1"/>
          <c:order val="1"/>
          <c:tx>
            <c:strRef>
              <c:f>ГУМ!$Z$54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ГУМ!$AA$52:$AD$52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ГУМ!$AA$54:$AD$54</c:f>
              <c:numCache>
                <c:formatCode>0.0</c:formatCode>
                <c:ptCount val="4"/>
                <c:pt idx="0">
                  <c:v>33.840872374798025</c:v>
                </c:pt>
                <c:pt idx="1">
                  <c:v>9.3209213509965263</c:v>
                </c:pt>
                <c:pt idx="2">
                  <c:v>14.512471655328797</c:v>
                </c:pt>
                <c:pt idx="3">
                  <c:v>57.612364243943247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2C-4689-B408-9202409AB2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319680"/>
        <c:axId val="1417321856"/>
      </c:barChart>
      <c:catAx>
        <c:axId val="141731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21856"/>
        <c:crosses val="autoZero"/>
        <c:auto val="1"/>
        <c:lblAlgn val="ctr"/>
        <c:lblOffset val="100"/>
        <c:noMultiLvlLbl val="0"/>
      </c:catAx>
      <c:valAx>
        <c:axId val="141732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1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</a:t>
            </a:r>
            <a:br>
              <a:rPr lang="ru-RU"/>
            </a:br>
            <a:r>
              <a:rPr lang="ru-RU"/>
              <a:t>по истории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ГУМ!$Z$4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ГУМ!$AA$3:$AD$3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ГУМ!$AA$4:$AD$4</c:f>
              <c:numCache>
                <c:formatCode>0.0</c:formatCode>
                <c:ptCount val="4"/>
                <c:pt idx="0">
                  <c:v>12.943596405919983</c:v>
                </c:pt>
                <c:pt idx="1">
                  <c:v>15.603384071126007</c:v>
                </c:pt>
                <c:pt idx="2">
                  <c:v>5.0883256528417808</c:v>
                </c:pt>
                <c:pt idx="3">
                  <c:v>60.866343736908263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59-416A-9FE8-702BD623A2A3}"/>
            </c:ext>
          </c:extLst>
        </c:ser>
        <c:ser>
          <c:idx val="1"/>
          <c:order val="1"/>
          <c:tx>
            <c:strRef>
              <c:f>ГУМ!$Z$5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ГУМ!$AA$3:$AD$3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ГУМ!$AA$5:$AD$5</c:f>
              <c:numCache>
                <c:formatCode>0.0</c:formatCode>
                <c:ptCount val="4"/>
                <c:pt idx="0">
                  <c:v>10.347334410339256</c:v>
                </c:pt>
                <c:pt idx="1">
                  <c:v>15.612802498048394</c:v>
                </c:pt>
                <c:pt idx="2">
                  <c:v>3.3957845433255289</c:v>
                </c:pt>
                <c:pt idx="3">
                  <c:v>60.604760046820104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59-416A-9FE8-702BD623A2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7329472"/>
        <c:axId val="1417330016"/>
      </c:barChart>
      <c:catAx>
        <c:axId val="141732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30016"/>
        <c:crosses val="autoZero"/>
        <c:auto val="1"/>
        <c:lblAlgn val="ctr"/>
        <c:lblOffset val="100"/>
        <c:noMultiLvlLbl val="0"/>
      </c:catAx>
      <c:valAx>
        <c:axId val="14173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73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иностранным языкам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ГУМ!$Z$77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ГУМ!$AA$76:$AD$76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ГУМ!$AA$77:$AD$77</c:f>
              <c:numCache>
                <c:formatCode>0.0</c:formatCode>
                <c:ptCount val="4"/>
                <c:pt idx="0">
                  <c:v>29.549218910676906</c:v>
                </c:pt>
                <c:pt idx="1">
                  <c:v>25.352420759236974</c:v>
                </c:pt>
                <c:pt idx="2">
                  <c:v>2.4187873529978789</c:v>
                </c:pt>
                <c:pt idx="3">
                  <c:v>67.844243399708233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4C-47FF-9172-AC9240FDBEFF}"/>
            </c:ext>
          </c:extLst>
        </c:ser>
        <c:ser>
          <c:idx val="1"/>
          <c:order val="1"/>
          <c:tx>
            <c:strRef>
              <c:f>ГУМ!$Z$78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ГУМ!$AA$76:$AD$76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ГУМ!$AA$78:$AD$78</c:f>
              <c:numCache>
                <c:formatCode>0.0</c:formatCode>
                <c:ptCount val="4"/>
                <c:pt idx="0">
                  <c:v>16.974959612277868</c:v>
                </c:pt>
                <c:pt idx="1">
                  <c:v>25.005948132286452</c:v>
                </c:pt>
                <c:pt idx="2">
                  <c:v>1.7130620985010696</c:v>
                </c:pt>
                <c:pt idx="3">
                  <c:v>67.466633341664533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4C-47FF-9172-AC9240FDBE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33840"/>
        <c:axId val="1496646352"/>
      </c:barChart>
      <c:catAx>
        <c:axId val="14966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6352"/>
        <c:crosses val="autoZero"/>
        <c:auto val="1"/>
        <c:lblAlgn val="ctr"/>
        <c:lblOffset val="100"/>
        <c:noMultiLvlLbl val="0"/>
      </c:catAx>
      <c:valAx>
        <c:axId val="1496646352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математике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ТЕХ!$Z$29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ТЕХ!$AA$28:$AD$28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ТЕХ!$AA$29:$AD$29</c:f>
              <c:numCache>
                <c:formatCode>0.0</c:formatCode>
                <c:ptCount val="4"/>
                <c:pt idx="0">
                  <c:v>56.828457230549937</c:v>
                </c:pt>
                <c:pt idx="1">
                  <c:v>25.189145001205294</c:v>
                </c:pt>
                <c:pt idx="2">
                  <c:v>0.15796160014035945</c:v>
                </c:pt>
                <c:pt idx="3">
                  <c:v>69.251914305601716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EC-43D6-9C7B-D6A364D88B5B}"/>
            </c:ext>
          </c:extLst>
        </c:ser>
        <c:ser>
          <c:idx val="1"/>
          <c:order val="1"/>
          <c:tx>
            <c:strRef>
              <c:f>ТЕХ!$Z$30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ТЕХ!$AA$28:$AD$28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ТЕХ!$AA$30:$AD$30</c:f>
              <c:numCache>
                <c:formatCode>0.0</c:formatCode>
                <c:ptCount val="4"/>
                <c:pt idx="0">
                  <c:v>48.707592891761017</c:v>
                </c:pt>
                <c:pt idx="1">
                  <c:v>25.232172470978441</c:v>
                </c:pt>
                <c:pt idx="2">
                  <c:v>0.34825870646766149</c:v>
                </c:pt>
                <c:pt idx="3">
                  <c:v>68.681867175192636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1EC-43D6-9C7B-D6A364D88B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41456"/>
        <c:axId val="1496638736"/>
      </c:barChart>
      <c:catAx>
        <c:axId val="149664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8736"/>
        <c:crosses val="autoZero"/>
        <c:auto val="1"/>
        <c:lblAlgn val="ctr"/>
        <c:lblOffset val="100"/>
        <c:noMultiLvlLbl val="0"/>
      </c:catAx>
      <c:valAx>
        <c:axId val="1496638736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solidFill>
                  <a:schemeClr val="tx1"/>
                </a:solidFill>
                <a:effectLst/>
              </a:rPr>
              <a:t>Сравнение усредненных результатов </a:t>
            </a:r>
            <a:br>
              <a:rPr lang="ru-RU" sz="1400" b="0" i="0" baseline="0">
                <a:solidFill>
                  <a:schemeClr val="tx1"/>
                </a:solidFill>
                <a:effectLst/>
              </a:rPr>
            </a:br>
            <a:r>
              <a:rPr lang="ru-RU" sz="1400" b="0" i="0" baseline="0">
                <a:solidFill>
                  <a:schemeClr val="tx1"/>
                </a:solidFill>
                <a:effectLst/>
              </a:rPr>
              <a:t>по ИКТ</a:t>
            </a:r>
            <a:endParaRPr lang="ru-RU" sz="14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ТЕХ!$Z$6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ТЕХ!$AA$5:$AD$5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ТЕХ!$AA$6:$AD$6</c:f>
              <c:numCache>
                <c:formatCode>0.0</c:formatCode>
                <c:ptCount val="4"/>
                <c:pt idx="0">
                  <c:v>24.380334608044141</c:v>
                </c:pt>
                <c:pt idx="1">
                  <c:v>17.179367485851689</c:v>
                </c:pt>
                <c:pt idx="2">
                  <c:v>6.6101881713695132</c:v>
                </c:pt>
                <c:pt idx="3">
                  <c:v>63.200767504624572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08-4770-A131-50C250A71888}"/>
            </c:ext>
          </c:extLst>
        </c:ser>
        <c:ser>
          <c:idx val="1"/>
          <c:order val="1"/>
          <c:tx>
            <c:strRef>
              <c:f>ТЕХ!$Z$7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ТЕХ!$AA$5:$AD$5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ТЕХ!$AA$7:$AD$7</c:f>
              <c:numCache>
                <c:formatCode>0.0</c:formatCode>
                <c:ptCount val="4"/>
                <c:pt idx="0">
                  <c:v>20.464458804523453</c:v>
                </c:pt>
                <c:pt idx="1">
                  <c:v>16.400236826524548</c:v>
                </c:pt>
                <c:pt idx="2">
                  <c:v>12.078152753108355</c:v>
                </c:pt>
                <c:pt idx="3">
                  <c:v>60.329739266810492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08-4770-A131-50C250A718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46896"/>
        <c:axId val="1496632208"/>
      </c:barChart>
      <c:catAx>
        <c:axId val="149664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2208"/>
        <c:crosses val="autoZero"/>
        <c:auto val="1"/>
        <c:lblAlgn val="ctr"/>
        <c:lblOffset val="100"/>
        <c:noMultiLvlLbl val="0"/>
      </c:catAx>
      <c:valAx>
        <c:axId val="149663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Сравнение усредненных результатов </a:t>
            </a:r>
            <a:br>
              <a:rPr lang="ru-RU"/>
            </a:br>
            <a:r>
              <a:rPr lang="ru-RU"/>
              <a:t>по иностранным языкам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ТЕХ!$Z$73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ТЕХ!$AA$72:$AD$72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ТЕХ!$AA$73:$AD$73</c:f>
              <c:numCache>
                <c:formatCode>0.0</c:formatCode>
                <c:ptCount val="4"/>
                <c:pt idx="0">
                  <c:v>26.398377564810474</c:v>
                </c:pt>
                <c:pt idx="1">
                  <c:v>36.149087001203547</c:v>
                </c:pt>
                <c:pt idx="2">
                  <c:v>0</c:v>
                </c:pt>
                <c:pt idx="3">
                  <c:v>73.310161842514773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B3-4C17-8338-0D8C5F94A0F5}"/>
            </c:ext>
          </c:extLst>
        </c:ser>
        <c:ser>
          <c:idx val="1"/>
          <c:order val="1"/>
          <c:tx>
            <c:strRef>
              <c:f>ТЕХ!$Z$74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ТЕХ!$AA$72:$AD$72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ТЕХ!$AA$74:$AD$74</c:f>
              <c:numCache>
                <c:formatCode>0.0</c:formatCode>
                <c:ptCount val="4"/>
                <c:pt idx="0">
                  <c:v>16.974959612277868</c:v>
                </c:pt>
                <c:pt idx="1">
                  <c:v>25.005948132286459</c:v>
                </c:pt>
                <c:pt idx="2">
                  <c:v>1.7130620985010709</c:v>
                </c:pt>
                <c:pt idx="3">
                  <c:v>67.46663334166459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B3-4C17-8338-0D8C5F94A0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43632"/>
        <c:axId val="1496645808"/>
      </c:barChart>
      <c:catAx>
        <c:axId val="14966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5808"/>
        <c:crosses val="autoZero"/>
        <c:auto val="1"/>
        <c:lblAlgn val="ctr"/>
        <c:lblOffset val="100"/>
        <c:noMultiLvlLbl val="0"/>
      </c:catAx>
      <c:valAx>
        <c:axId val="149664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Сравнение усредненных </a:t>
            </a:r>
            <a:r>
              <a:rPr lang="ru-RU" dirty="0" smtClean="0"/>
              <a:t>результатов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 физике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ТЕХ!$Z$51</c:f>
              <c:strCache>
                <c:ptCount val="1"/>
                <c:pt idx="0">
                  <c:v>По выборке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ТЕХ!$AA$50:$AD$50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ТЕХ!$AA$51:$AD$51</c:f>
              <c:numCache>
                <c:formatCode>0.0</c:formatCode>
                <c:ptCount val="4"/>
                <c:pt idx="0">
                  <c:v>19.43448023301189</c:v>
                </c:pt>
                <c:pt idx="1">
                  <c:v>24.334484704310924</c:v>
                </c:pt>
                <c:pt idx="2">
                  <c:v>0.44368510277601192</c:v>
                </c:pt>
                <c:pt idx="3">
                  <c:v>69.927278280519886</c:v>
                </c:pt>
              </c:numCache>
            </c:numRef>
          </c:val>
        </c:ser>
        <c:ser>
          <c:idx val="1"/>
          <c:order val="1"/>
          <c:tx>
            <c:strRef>
              <c:f>ТЕХ!$Z$52</c:f>
              <c:strCache>
                <c:ptCount val="1"/>
                <c:pt idx="0">
                  <c:v>По СПб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ТЕХ!$AA$50:$AD$50</c:f>
              <c:strCache>
                <c:ptCount val="4"/>
                <c:pt idx="0">
                  <c:v>% выбравших предмет</c:v>
                </c:pt>
                <c:pt idx="1">
                  <c:v>% высоких результатов</c:v>
                </c:pt>
                <c:pt idx="2">
                  <c:v>% непреодолевших порог</c:v>
                </c:pt>
                <c:pt idx="3">
                  <c:v>Средний тестовый балл</c:v>
                </c:pt>
              </c:strCache>
            </c:strRef>
          </c:cat>
          <c:val>
            <c:numRef>
              <c:f>ТЕХ!$AA$52:$AD$52</c:f>
              <c:numCache>
                <c:formatCode>0.0</c:formatCode>
                <c:ptCount val="4"/>
                <c:pt idx="0">
                  <c:v>14.515347334410333</c:v>
                </c:pt>
                <c:pt idx="1">
                  <c:v>6.4179104477611881</c:v>
                </c:pt>
                <c:pt idx="2">
                  <c:v>1.14079020589872</c:v>
                </c:pt>
                <c:pt idx="3">
                  <c:v>68.068428372739945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6639824"/>
        <c:axId val="1496632752"/>
      </c:barChart>
      <c:catAx>
        <c:axId val="149663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2752"/>
        <c:crosses val="autoZero"/>
        <c:auto val="1"/>
        <c:lblAlgn val="ctr"/>
        <c:lblOffset val="100"/>
        <c:noMultiLvlLbl val="0"/>
      </c:catAx>
      <c:valAx>
        <c:axId val="149663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63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32667-1477-4B83-877E-893163CA547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DEA8772-2B22-4BDA-913D-32B8509E2121}">
      <dgm:prSet phldrT="[Текст]"/>
      <dgm:spPr/>
      <dgm:t>
        <a:bodyPr/>
        <a:lstStyle/>
        <a:p>
          <a:pPr>
            <a:buNone/>
          </a:pPr>
          <a:r>
            <a:rPr lang="ru-RU" dirty="0"/>
            <a:t>Специализация и глубокое знание</a:t>
          </a:r>
        </a:p>
      </dgm:t>
    </dgm:pt>
    <dgm:pt modelId="{03E1D454-1929-4A3F-8F52-55AF5458227A}" type="parTrans" cxnId="{932DC634-6B8E-413B-8D5C-FB7CDEFE4FEB}">
      <dgm:prSet/>
      <dgm:spPr/>
      <dgm:t>
        <a:bodyPr/>
        <a:lstStyle/>
        <a:p>
          <a:endParaRPr lang="ru-RU"/>
        </a:p>
      </dgm:t>
    </dgm:pt>
    <dgm:pt modelId="{658F4832-FFA6-4044-896A-494DBCEF61A4}" type="sibTrans" cxnId="{932DC634-6B8E-413B-8D5C-FB7CDEFE4FEB}">
      <dgm:prSet/>
      <dgm:spPr/>
      <dgm:t>
        <a:bodyPr/>
        <a:lstStyle/>
        <a:p>
          <a:endParaRPr lang="ru-RU"/>
        </a:p>
      </dgm:t>
    </dgm:pt>
    <dgm:pt modelId="{87C23645-9B86-410D-A8EF-7DB5E3E17EB3}">
      <dgm:prSet phldrT="[Текст]"/>
      <dgm:spPr/>
      <dgm:t>
        <a:bodyPr/>
        <a:lstStyle/>
        <a:p>
          <a:pPr>
            <a:buNone/>
          </a:pPr>
          <a:r>
            <a:rPr lang="ru-RU" dirty="0"/>
            <a:t>Мотивация и интересы</a:t>
          </a:r>
        </a:p>
      </dgm:t>
    </dgm:pt>
    <dgm:pt modelId="{1BF6DF26-0556-4646-BF21-813FD68C6485}" type="parTrans" cxnId="{7C56975C-1DEB-4DF0-9ACD-93125D47857C}">
      <dgm:prSet/>
      <dgm:spPr/>
      <dgm:t>
        <a:bodyPr/>
        <a:lstStyle/>
        <a:p>
          <a:endParaRPr lang="ru-RU"/>
        </a:p>
      </dgm:t>
    </dgm:pt>
    <dgm:pt modelId="{FBE01F2C-788B-483C-82DB-C7EEBDD1AFE7}" type="sibTrans" cxnId="{7C56975C-1DEB-4DF0-9ACD-93125D47857C}">
      <dgm:prSet/>
      <dgm:spPr/>
      <dgm:t>
        <a:bodyPr/>
        <a:lstStyle/>
        <a:p>
          <a:endParaRPr lang="ru-RU"/>
        </a:p>
      </dgm:t>
    </dgm:pt>
    <dgm:pt modelId="{39C56747-C89E-493B-A7A3-A0A10C0564F6}">
      <dgm:prSet phldrT="[Текст]"/>
      <dgm:spPr/>
      <dgm:t>
        <a:bodyPr/>
        <a:lstStyle/>
        <a:p>
          <a:pPr>
            <a:buNone/>
          </a:pPr>
          <a:r>
            <a:rPr lang="ru-RU" dirty="0"/>
            <a:t>Готовность к дальнейшему образованию</a:t>
          </a:r>
        </a:p>
      </dgm:t>
    </dgm:pt>
    <dgm:pt modelId="{CF18BAA7-3771-47DE-91F1-4E4BD4734798}" type="parTrans" cxnId="{DCF26DF9-732F-451D-9D1E-CBAE249AAD63}">
      <dgm:prSet/>
      <dgm:spPr/>
      <dgm:t>
        <a:bodyPr/>
        <a:lstStyle/>
        <a:p>
          <a:endParaRPr lang="ru-RU"/>
        </a:p>
      </dgm:t>
    </dgm:pt>
    <dgm:pt modelId="{04B9035A-E4DE-46A3-9B40-061595712139}" type="sibTrans" cxnId="{DCF26DF9-732F-451D-9D1E-CBAE249AAD63}">
      <dgm:prSet/>
      <dgm:spPr/>
      <dgm:t>
        <a:bodyPr/>
        <a:lstStyle/>
        <a:p>
          <a:endParaRPr lang="ru-RU"/>
        </a:p>
      </dgm:t>
    </dgm:pt>
    <dgm:pt modelId="{62043130-B665-44B5-BDA1-11E14294B6BC}">
      <dgm:prSet/>
      <dgm:spPr/>
      <dgm:t>
        <a:bodyPr/>
        <a:lstStyle/>
        <a:p>
          <a:pPr>
            <a:buNone/>
          </a:pPr>
          <a:r>
            <a:rPr lang="ru-RU" dirty="0"/>
            <a:t>Индивидуализация обучения</a:t>
          </a:r>
        </a:p>
      </dgm:t>
    </dgm:pt>
    <dgm:pt modelId="{F7340938-215F-4C15-A2AF-BBB27DF0E46B}" type="parTrans" cxnId="{70641AB1-1E7F-444F-9986-30BD4A884A6E}">
      <dgm:prSet/>
      <dgm:spPr/>
      <dgm:t>
        <a:bodyPr/>
        <a:lstStyle/>
        <a:p>
          <a:endParaRPr lang="ru-RU"/>
        </a:p>
      </dgm:t>
    </dgm:pt>
    <dgm:pt modelId="{2B8CFFCF-B208-4653-8ABF-8B33F3299663}" type="sibTrans" cxnId="{70641AB1-1E7F-444F-9986-30BD4A884A6E}">
      <dgm:prSet/>
      <dgm:spPr/>
      <dgm:t>
        <a:bodyPr/>
        <a:lstStyle/>
        <a:p>
          <a:endParaRPr lang="ru-RU"/>
        </a:p>
      </dgm:t>
    </dgm:pt>
    <dgm:pt modelId="{0A6F5D6D-198A-4166-8848-703BDFDF1009}">
      <dgm:prSet/>
      <dgm:spPr/>
      <dgm:t>
        <a:bodyPr/>
        <a:lstStyle/>
        <a:p>
          <a:pPr>
            <a:buNone/>
          </a:pPr>
          <a:r>
            <a:rPr lang="ru-RU" dirty="0"/>
            <a:t>Возможные риски</a:t>
          </a:r>
        </a:p>
      </dgm:t>
    </dgm:pt>
    <dgm:pt modelId="{1553A4D1-31DE-4E90-B3B8-739ED4F8C3ED}" type="parTrans" cxnId="{7FBBDFA2-A5D4-4DE6-BFCD-FE72661AD756}">
      <dgm:prSet/>
      <dgm:spPr/>
      <dgm:t>
        <a:bodyPr/>
        <a:lstStyle/>
        <a:p>
          <a:endParaRPr lang="ru-RU"/>
        </a:p>
      </dgm:t>
    </dgm:pt>
    <dgm:pt modelId="{709495B5-AA5D-4085-BF6F-7370A4D3662C}" type="sibTrans" cxnId="{7FBBDFA2-A5D4-4DE6-BFCD-FE72661AD756}">
      <dgm:prSet/>
      <dgm:spPr/>
      <dgm:t>
        <a:bodyPr/>
        <a:lstStyle/>
        <a:p>
          <a:endParaRPr lang="ru-RU"/>
        </a:p>
      </dgm:t>
    </dgm:pt>
    <dgm:pt modelId="{E9EAF7BF-6CFE-4D99-8514-9B58D34DA5D0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/>
            <a:t>Выбор профильных предметов позволяет учащимся сосредоточиться на определенной области, что способствует углублённому освоению предметов и лучшим результатам </a:t>
          </a:r>
        </a:p>
      </dgm:t>
    </dgm:pt>
    <dgm:pt modelId="{918AC18B-E8DF-4C77-9DED-B9F8970CCD58}" type="parTrans" cxnId="{318245CA-7FA3-464E-9E31-A84B4DC8DFAF}">
      <dgm:prSet/>
      <dgm:spPr/>
      <dgm:t>
        <a:bodyPr/>
        <a:lstStyle/>
        <a:p>
          <a:endParaRPr lang="ru-RU"/>
        </a:p>
      </dgm:t>
    </dgm:pt>
    <dgm:pt modelId="{E28DCC88-A6F9-4138-B7F6-C22BD6AFEAF5}" type="sibTrans" cxnId="{318245CA-7FA3-464E-9E31-A84B4DC8DFAF}">
      <dgm:prSet/>
      <dgm:spPr/>
      <dgm:t>
        <a:bodyPr/>
        <a:lstStyle/>
        <a:p>
          <a:endParaRPr lang="ru-RU"/>
        </a:p>
      </dgm:t>
    </dgm:pt>
    <dgm:pt modelId="{CBE496DD-F0E1-434F-A1CF-052F34C1945F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dirty="0"/>
            <a:t>Ученики, обучающиеся по профилю, соответствующему их интересам и будущим планам, чаще проявляют мотивацию, что положительно сказывается на их учебной активности и достижениях</a:t>
          </a:r>
        </a:p>
      </dgm:t>
    </dgm:pt>
    <dgm:pt modelId="{76B4D751-39D5-49ED-93C9-243E07211A84}" type="parTrans" cxnId="{88DC3742-C038-4264-A909-97520A41BBBC}">
      <dgm:prSet/>
      <dgm:spPr/>
      <dgm:t>
        <a:bodyPr/>
        <a:lstStyle/>
        <a:p>
          <a:endParaRPr lang="ru-RU"/>
        </a:p>
      </dgm:t>
    </dgm:pt>
    <dgm:pt modelId="{7715AD2A-08FA-47CF-B0E5-AD5B60B779C1}" type="sibTrans" cxnId="{88DC3742-C038-4264-A909-97520A41BBBC}">
      <dgm:prSet/>
      <dgm:spPr/>
      <dgm:t>
        <a:bodyPr/>
        <a:lstStyle/>
        <a:p>
          <a:endParaRPr lang="ru-RU"/>
        </a:p>
      </dgm:t>
    </dgm:pt>
    <dgm:pt modelId="{B06794C9-904B-4AA6-A6A4-0B8AD436AA22}">
      <dgm:prSet phldrT="[Текст]"/>
      <dgm:spPr/>
      <dgm:t>
        <a:bodyPr/>
        <a:lstStyle/>
        <a:p>
          <a:pPr>
            <a:buNone/>
          </a:pPr>
          <a:r>
            <a:rPr lang="ru-RU" dirty="0"/>
            <a:t>Профиль помогает подготовиться к поступлению в вузы или профессиональную деятельность по выбранному направлению, что отражается в высокой результативности при сдаче экзаменов и подготовке к профессиональной карьере</a:t>
          </a:r>
        </a:p>
      </dgm:t>
    </dgm:pt>
    <dgm:pt modelId="{C01531C9-41FB-46CE-A955-E0B34CD00A3D}" type="parTrans" cxnId="{32268BDC-E1B6-409B-8CD2-E2E51EAFCB2E}">
      <dgm:prSet/>
      <dgm:spPr/>
      <dgm:t>
        <a:bodyPr/>
        <a:lstStyle/>
        <a:p>
          <a:endParaRPr lang="ru-RU"/>
        </a:p>
      </dgm:t>
    </dgm:pt>
    <dgm:pt modelId="{B89CC717-98EF-4D57-95D2-09486F5A223A}" type="sibTrans" cxnId="{32268BDC-E1B6-409B-8CD2-E2E51EAFCB2E}">
      <dgm:prSet/>
      <dgm:spPr/>
      <dgm:t>
        <a:bodyPr/>
        <a:lstStyle/>
        <a:p>
          <a:endParaRPr lang="ru-RU"/>
        </a:p>
      </dgm:t>
    </dgm:pt>
    <dgm:pt modelId="{DFA52FCD-4AEA-4FF6-ACA0-A7BC45C11440}">
      <dgm:prSet/>
      <dgm:spPr/>
      <dgm:t>
        <a:bodyPr/>
        <a:lstStyle/>
        <a:p>
          <a:pPr>
            <a:buNone/>
          </a:pPr>
          <a:r>
            <a:rPr lang="ru-RU" dirty="0"/>
            <a:t>Профиль позволяет учитывать личные особенности и потребности учащихся, создавая более комфортную и эффективную образовательную среду</a:t>
          </a:r>
        </a:p>
      </dgm:t>
    </dgm:pt>
    <dgm:pt modelId="{6267CBBB-4A8A-421F-B89A-5ED7C9A66946}" type="parTrans" cxnId="{78C244F5-A754-45FD-A5DC-7E1067066771}">
      <dgm:prSet/>
      <dgm:spPr/>
      <dgm:t>
        <a:bodyPr/>
        <a:lstStyle/>
        <a:p>
          <a:endParaRPr lang="ru-RU"/>
        </a:p>
      </dgm:t>
    </dgm:pt>
    <dgm:pt modelId="{232B01E3-A3EB-4449-BC14-69E2D8840265}" type="sibTrans" cxnId="{78C244F5-A754-45FD-A5DC-7E1067066771}">
      <dgm:prSet/>
      <dgm:spPr/>
      <dgm:t>
        <a:bodyPr/>
        <a:lstStyle/>
        <a:p>
          <a:endParaRPr lang="ru-RU"/>
        </a:p>
      </dgm:t>
    </dgm:pt>
    <dgm:pt modelId="{EAF13056-A818-45E3-A8AA-AF60CEC3E543}">
      <dgm:prSet/>
      <dgm:spPr/>
      <dgm:t>
        <a:bodyPr/>
        <a:lstStyle/>
        <a:p>
          <a:pPr>
            <a:buNone/>
          </a:pPr>
          <a:r>
            <a:rPr lang="ru-RU" dirty="0"/>
            <a:t>При этом чрезмерная </a:t>
          </a:r>
          <a:r>
            <a:rPr lang="ru-RU" dirty="0" err="1"/>
            <a:t>специализированность</a:t>
          </a:r>
          <a:r>
            <a:rPr lang="ru-RU" dirty="0"/>
            <a:t> может ограничивать кругозор и навыки, важные для широкой адаптации, и в случае неправильного выбора профиля — снижать мотивацию и успеваемость</a:t>
          </a:r>
        </a:p>
      </dgm:t>
    </dgm:pt>
    <dgm:pt modelId="{0E092F24-4D53-4EB9-B31B-FAE5D38C6BDD}" type="parTrans" cxnId="{72ACD455-AFEC-47CB-BCAC-0B000DB83154}">
      <dgm:prSet/>
      <dgm:spPr/>
      <dgm:t>
        <a:bodyPr/>
        <a:lstStyle/>
        <a:p>
          <a:endParaRPr lang="ru-RU"/>
        </a:p>
      </dgm:t>
    </dgm:pt>
    <dgm:pt modelId="{82C6E973-97F5-453B-9624-7732D50EEDEA}" type="sibTrans" cxnId="{72ACD455-AFEC-47CB-BCAC-0B000DB83154}">
      <dgm:prSet/>
      <dgm:spPr/>
      <dgm:t>
        <a:bodyPr/>
        <a:lstStyle/>
        <a:p>
          <a:endParaRPr lang="ru-RU"/>
        </a:p>
      </dgm:t>
    </dgm:pt>
    <dgm:pt modelId="{EDC5FEC9-1DA1-447B-A66E-171E2B3C0B8E}" type="pres">
      <dgm:prSet presAssocID="{8D532667-1477-4B83-877E-893163CA54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50B172-E646-4870-8756-CF795A55C664}" type="pres">
      <dgm:prSet presAssocID="{EDEA8772-2B22-4BDA-913D-32B8509E2121}" presName="parentLin" presStyleCnt="0"/>
      <dgm:spPr/>
    </dgm:pt>
    <dgm:pt modelId="{9FA56B21-7BB5-4647-A178-22F6735B8112}" type="pres">
      <dgm:prSet presAssocID="{EDEA8772-2B22-4BDA-913D-32B8509E212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C7F0E0-81A3-43A8-A7C5-31AF9F93A063}" type="pres">
      <dgm:prSet presAssocID="{EDEA8772-2B22-4BDA-913D-32B8509E21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0B499-7EF5-4BBC-B83B-A3C7210BD4C5}" type="pres">
      <dgm:prSet presAssocID="{EDEA8772-2B22-4BDA-913D-32B8509E2121}" presName="negativeSpace" presStyleCnt="0"/>
      <dgm:spPr/>
    </dgm:pt>
    <dgm:pt modelId="{981C437B-289B-4232-9950-8EB66B0340B4}" type="pres">
      <dgm:prSet presAssocID="{EDEA8772-2B22-4BDA-913D-32B8509E212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49D89-3DA5-4FBC-BD27-E802331BA541}" type="pres">
      <dgm:prSet presAssocID="{658F4832-FFA6-4044-896A-494DBCEF61A4}" presName="spaceBetweenRectangles" presStyleCnt="0"/>
      <dgm:spPr/>
    </dgm:pt>
    <dgm:pt modelId="{37A699DE-3567-4BC1-8847-2783C16F3BDD}" type="pres">
      <dgm:prSet presAssocID="{87C23645-9B86-410D-A8EF-7DB5E3E17EB3}" presName="parentLin" presStyleCnt="0"/>
      <dgm:spPr/>
    </dgm:pt>
    <dgm:pt modelId="{853ED5A8-C4F4-428A-88B4-1FB582D159DA}" type="pres">
      <dgm:prSet presAssocID="{87C23645-9B86-410D-A8EF-7DB5E3E17EB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17846DC-A4BC-4986-9FCB-C0F334091780}" type="pres">
      <dgm:prSet presAssocID="{87C23645-9B86-410D-A8EF-7DB5E3E17EB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76AC2-6648-4A4B-A2EF-B6F5662BB83E}" type="pres">
      <dgm:prSet presAssocID="{87C23645-9B86-410D-A8EF-7DB5E3E17EB3}" presName="negativeSpace" presStyleCnt="0"/>
      <dgm:spPr/>
    </dgm:pt>
    <dgm:pt modelId="{A21DFFAA-AC2A-4596-ACC7-CA32BD0F413D}" type="pres">
      <dgm:prSet presAssocID="{87C23645-9B86-410D-A8EF-7DB5E3E17EB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47EB5-633F-4158-8C2E-A88BF346E156}" type="pres">
      <dgm:prSet presAssocID="{FBE01F2C-788B-483C-82DB-C7EEBDD1AFE7}" presName="spaceBetweenRectangles" presStyleCnt="0"/>
      <dgm:spPr/>
    </dgm:pt>
    <dgm:pt modelId="{34785069-E87B-40BC-BC9D-6FBF5D15306A}" type="pres">
      <dgm:prSet presAssocID="{39C56747-C89E-493B-A7A3-A0A10C0564F6}" presName="parentLin" presStyleCnt="0"/>
      <dgm:spPr/>
    </dgm:pt>
    <dgm:pt modelId="{F7C94480-F680-482A-991D-2AE55230D825}" type="pres">
      <dgm:prSet presAssocID="{39C56747-C89E-493B-A7A3-A0A10C0564F6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ED45430-0427-45A3-81B6-40C1F134FB9C}" type="pres">
      <dgm:prSet presAssocID="{39C56747-C89E-493B-A7A3-A0A10C0564F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90531-6EE2-4D56-9CFD-214C9BFD7031}" type="pres">
      <dgm:prSet presAssocID="{39C56747-C89E-493B-A7A3-A0A10C0564F6}" presName="negativeSpace" presStyleCnt="0"/>
      <dgm:spPr/>
    </dgm:pt>
    <dgm:pt modelId="{7D0E8F3C-67E2-46AC-80A3-1A504F8A364D}" type="pres">
      <dgm:prSet presAssocID="{39C56747-C89E-493B-A7A3-A0A10C0564F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F83C9-04CE-46A3-8699-5035BAFE0B42}" type="pres">
      <dgm:prSet presAssocID="{04B9035A-E4DE-46A3-9B40-061595712139}" presName="spaceBetweenRectangles" presStyleCnt="0"/>
      <dgm:spPr/>
    </dgm:pt>
    <dgm:pt modelId="{7EA2F620-2CB0-416E-9916-AF733BBE0586}" type="pres">
      <dgm:prSet presAssocID="{62043130-B665-44B5-BDA1-11E14294B6BC}" presName="parentLin" presStyleCnt="0"/>
      <dgm:spPr/>
    </dgm:pt>
    <dgm:pt modelId="{A6D9AFB6-7723-4E47-9F0A-AA2E11A831E6}" type="pres">
      <dgm:prSet presAssocID="{62043130-B665-44B5-BDA1-11E14294B6B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5F73543-C512-49C8-9336-73F1DA593B58}" type="pres">
      <dgm:prSet presAssocID="{62043130-B665-44B5-BDA1-11E14294B6B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326EB-EA25-41B6-A6E3-71D2ADFB2995}" type="pres">
      <dgm:prSet presAssocID="{62043130-B665-44B5-BDA1-11E14294B6BC}" presName="negativeSpace" presStyleCnt="0"/>
      <dgm:spPr/>
    </dgm:pt>
    <dgm:pt modelId="{4BC1B975-0798-4A9D-88E5-A6B909E8183B}" type="pres">
      <dgm:prSet presAssocID="{62043130-B665-44B5-BDA1-11E14294B6B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E73A4-D786-4FF1-918D-4121F1D7F3FB}" type="pres">
      <dgm:prSet presAssocID="{2B8CFFCF-B208-4653-8ABF-8B33F3299663}" presName="spaceBetweenRectangles" presStyleCnt="0"/>
      <dgm:spPr/>
    </dgm:pt>
    <dgm:pt modelId="{FB6F767E-6AE9-46A7-B9D1-5D452D7E4046}" type="pres">
      <dgm:prSet presAssocID="{0A6F5D6D-198A-4166-8848-703BDFDF1009}" presName="parentLin" presStyleCnt="0"/>
      <dgm:spPr/>
    </dgm:pt>
    <dgm:pt modelId="{0822159D-352A-4E1E-B859-4E0129D3531B}" type="pres">
      <dgm:prSet presAssocID="{0A6F5D6D-198A-4166-8848-703BDFDF100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14A1CAE-F720-4AA8-94D4-C9115628A7F8}" type="pres">
      <dgm:prSet presAssocID="{0A6F5D6D-198A-4166-8848-703BDFDF100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648AA-8F64-4706-A1FB-44D462F33539}" type="pres">
      <dgm:prSet presAssocID="{0A6F5D6D-198A-4166-8848-703BDFDF1009}" presName="negativeSpace" presStyleCnt="0"/>
      <dgm:spPr/>
    </dgm:pt>
    <dgm:pt modelId="{9F5F30C5-FD57-49E1-9962-4793AD8193A0}" type="pres">
      <dgm:prSet presAssocID="{0A6F5D6D-198A-4166-8848-703BDFDF100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718CF-68EC-4620-844E-C3BB14C0899D}" type="presOf" srcId="{62043130-B665-44B5-BDA1-11E14294B6BC}" destId="{25F73543-C512-49C8-9336-73F1DA593B58}" srcOrd="1" destOrd="0" presId="urn:microsoft.com/office/officeart/2005/8/layout/list1"/>
    <dgm:cxn modelId="{318245CA-7FA3-464E-9E31-A84B4DC8DFAF}" srcId="{EDEA8772-2B22-4BDA-913D-32B8509E2121}" destId="{E9EAF7BF-6CFE-4D99-8514-9B58D34DA5D0}" srcOrd="0" destOrd="0" parTransId="{918AC18B-E8DF-4C77-9DED-B9F8970CCD58}" sibTransId="{E28DCC88-A6F9-4138-B7F6-C22BD6AFEAF5}"/>
    <dgm:cxn modelId="{E80F6CBC-B424-4A95-B0B0-A0D1DD759764}" type="presOf" srcId="{39C56747-C89E-493B-A7A3-A0A10C0564F6}" destId="{F7C94480-F680-482A-991D-2AE55230D825}" srcOrd="0" destOrd="0" presId="urn:microsoft.com/office/officeart/2005/8/layout/list1"/>
    <dgm:cxn modelId="{C984CCCF-E481-4E89-939C-7746FAA409F8}" type="presOf" srcId="{62043130-B665-44B5-BDA1-11E14294B6BC}" destId="{A6D9AFB6-7723-4E47-9F0A-AA2E11A831E6}" srcOrd="0" destOrd="0" presId="urn:microsoft.com/office/officeart/2005/8/layout/list1"/>
    <dgm:cxn modelId="{7431D210-83A8-4D58-96C7-F60D067430F4}" type="presOf" srcId="{EDEA8772-2B22-4BDA-913D-32B8509E2121}" destId="{4DC7F0E0-81A3-43A8-A7C5-31AF9F93A063}" srcOrd="1" destOrd="0" presId="urn:microsoft.com/office/officeart/2005/8/layout/list1"/>
    <dgm:cxn modelId="{AC9983D4-FDDA-4671-AF9F-DE0C5BA4D0E9}" type="presOf" srcId="{39C56747-C89E-493B-A7A3-A0A10C0564F6}" destId="{CED45430-0427-45A3-81B6-40C1F134FB9C}" srcOrd="1" destOrd="0" presId="urn:microsoft.com/office/officeart/2005/8/layout/list1"/>
    <dgm:cxn modelId="{FD24A24B-1FF7-4D81-9E0F-270DFA7DA6E5}" type="presOf" srcId="{EAF13056-A818-45E3-A8AA-AF60CEC3E543}" destId="{9F5F30C5-FD57-49E1-9962-4793AD8193A0}" srcOrd="0" destOrd="0" presId="urn:microsoft.com/office/officeart/2005/8/layout/list1"/>
    <dgm:cxn modelId="{DCF26DF9-732F-451D-9D1E-CBAE249AAD63}" srcId="{8D532667-1477-4B83-877E-893163CA547A}" destId="{39C56747-C89E-493B-A7A3-A0A10C0564F6}" srcOrd="2" destOrd="0" parTransId="{CF18BAA7-3771-47DE-91F1-4E4BD4734798}" sibTransId="{04B9035A-E4DE-46A3-9B40-061595712139}"/>
    <dgm:cxn modelId="{2D76BE33-F943-4FE7-8DFE-DE004BA45D8F}" type="presOf" srcId="{EDEA8772-2B22-4BDA-913D-32B8509E2121}" destId="{9FA56B21-7BB5-4647-A178-22F6735B8112}" srcOrd="0" destOrd="0" presId="urn:microsoft.com/office/officeart/2005/8/layout/list1"/>
    <dgm:cxn modelId="{5C5909E6-8E09-4148-B7A3-51C85B2DFFBE}" type="presOf" srcId="{B06794C9-904B-4AA6-A6A4-0B8AD436AA22}" destId="{7D0E8F3C-67E2-46AC-80A3-1A504F8A364D}" srcOrd="0" destOrd="0" presId="urn:microsoft.com/office/officeart/2005/8/layout/list1"/>
    <dgm:cxn modelId="{88DC3742-C038-4264-A909-97520A41BBBC}" srcId="{87C23645-9B86-410D-A8EF-7DB5E3E17EB3}" destId="{CBE496DD-F0E1-434F-A1CF-052F34C1945F}" srcOrd="0" destOrd="0" parTransId="{76B4D751-39D5-49ED-93C9-243E07211A84}" sibTransId="{7715AD2A-08FA-47CF-B0E5-AD5B60B779C1}"/>
    <dgm:cxn modelId="{932DC634-6B8E-413B-8D5C-FB7CDEFE4FEB}" srcId="{8D532667-1477-4B83-877E-893163CA547A}" destId="{EDEA8772-2B22-4BDA-913D-32B8509E2121}" srcOrd="0" destOrd="0" parTransId="{03E1D454-1929-4A3F-8F52-55AF5458227A}" sibTransId="{658F4832-FFA6-4044-896A-494DBCEF61A4}"/>
    <dgm:cxn modelId="{7C56975C-1DEB-4DF0-9ACD-93125D47857C}" srcId="{8D532667-1477-4B83-877E-893163CA547A}" destId="{87C23645-9B86-410D-A8EF-7DB5E3E17EB3}" srcOrd="1" destOrd="0" parTransId="{1BF6DF26-0556-4646-BF21-813FD68C6485}" sibTransId="{FBE01F2C-788B-483C-82DB-C7EEBDD1AFE7}"/>
    <dgm:cxn modelId="{CAD461D4-C2B2-4C86-BA71-2E2518AF5F5D}" type="presOf" srcId="{0A6F5D6D-198A-4166-8848-703BDFDF1009}" destId="{414A1CAE-F720-4AA8-94D4-C9115628A7F8}" srcOrd="1" destOrd="0" presId="urn:microsoft.com/office/officeart/2005/8/layout/list1"/>
    <dgm:cxn modelId="{67033827-6678-4DE2-934D-DE2C6DE7E713}" type="presOf" srcId="{DFA52FCD-4AEA-4FF6-ACA0-A7BC45C11440}" destId="{4BC1B975-0798-4A9D-88E5-A6B909E8183B}" srcOrd="0" destOrd="0" presId="urn:microsoft.com/office/officeart/2005/8/layout/list1"/>
    <dgm:cxn modelId="{32268BDC-E1B6-409B-8CD2-E2E51EAFCB2E}" srcId="{39C56747-C89E-493B-A7A3-A0A10C0564F6}" destId="{B06794C9-904B-4AA6-A6A4-0B8AD436AA22}" srcOrd="0" destOrd="0" parTransId="{C01531C9-41FB-46CE-A955-E0B34CD00A3D}" sibTransId="{B89CC717-98EF-4D57-95D2-09486F5A223A}"/>
    <dgm:cxn modelId="{436979EC-CD11-4A79-9A29-A9EA241E08E5}" type="presOf" srcId="{8D532667-1477-4B83-877E-893163CA547A}" destId="{EDC5FEC9-1DA1-447B-A66E-171E2B3C0B8E}" srcOrd="0" destOrd="0" presId="urn:microsoft.com/office/officeart/2005/8/layout/list1"/>
    <dgm:cxn modelId="{23F78B2B-55ED-4B10-8489-22EB3C92FD8B}" type="presOf" srcId="{87C23645-9B86-410D-A8EF-7DB5E3E17EB3}" destId="{853ED5A8-C4F4-428A-88B4-1FB582D159DA}" srcOrd="0" destOrd="0" presId="urn:microsoft.com/office/officeart/2005/8/layout/list1"/>
    <dgm:cxn modelId="{78C244F5-A754-45FD-A5DC-7E1067066771}" srcId="{62043130-B665-44B5-BDA1-11E14294B6BC}" destId="{DFA52FCD-4AEA-4FF6-ACA0-A7BC45C11440}" srcOrd="0" destOrd="0" parTransId="{6267CBBB-4A8A-421F-B89A-5ED7C9A66946}" sibTransId="{232B01E3-A3EB-4449-BC14-69E2D8840265}"/>
    <dgm:cxn modelId="{1730B9D8-74D1-4AD7-A3F3-FAF0DAAC8805}" type="presOf" srcId="{CBE496DD-F0E1-434F-A1CF-052F34C1945F}" destId="{A21DFFAA-AC2A-4596-ACC7-CA32BD0F413D}" srcOrd="0" destOrd="0" presId="urn:microsoft.com/office/officeart/2005/8/layout/list1"/>
    <dgm:cxn modelId="{8481B80E-5C61-4341-95FA-A46B6370AB02}" type="presOf" srcId="{E9EAF7BF-6CFE-4D99-8514-9B58D34DA5D0}" destId="{981C437B-289B-4232-9950-8EB66B0340B4}" srcOrd="0" destOrd="0" presId="urn:microsoft.com/office/officeart/2005/8/layout/list1"/>
    <dgm:cxn modelId="{29CF3AB7-7B6E-448B-A6D3-B08A0834B88C}" type="presOf" srcId="{0A6F5D6D-198A-4166-8848-703BDFDF1009}" destId="{0822159D-352A-4E1E-B859-4E0129D3531B}" srcOrd="0" destOrd="0" presId="urn:microsoft.com/office/officeart/2005/8/layout/list1"/>
    <dgm:cxn modelId="{70641AB1-1E7F-444F-9986-30BD4A884A6E}" srcId="{8D532667-1477-4B83-877E-893163CA547A}" destId="{62043130-B665-44B5-BDA1-11E14294B6BC}" srcOrd="3" destOrd="0" parTransId="{F7340938-215F-4C15-A2AF-BBB27DF0E46B}" sibTransId="{2B8CFFCF-B208-4653-8ABF-8B33F3299663}"/>
    <dgm:cxn modelId="{7FBBDFA2-A5D4-4DE6-BFCD-FE72661AD756}" srcId="{8D532667-1477-4B83-877E-893163CA547A}" destId="{0A6F5D6D-198A-4166-8848-703BDFDF1009}" srcOrd="4" destOrd="0" parTransId="{1553A4D1-31DE-4E90-B3B8-739ED4F8C3ED}" sibTransId="{709495B5-AA5D-4085-BF6F-7370A4D3662C}"/>
    <dgm:cxn modelId="{72ACD455-AFEC-47CB-BCAC-0B000DB83154}" srcId="{0A6F5D6D-198A-4166-8848-703BDFDF1009}" destId="{EAF13056-A818-45E3-A8AA-AF60CEC3E543}" srcOrd="0" destOrd="0" parTransId="{0E092F24-4D53-4EB9-B31B-FAE5D38C6BDD}" sibTransId="{82C6E973-97F5-453B-9624-7732D50EEDEA}"/>
    <dgm:cxn modelId="{7F9369F4-A3BA-4E3F-8648-9C57C4EC62C7}" type="presOf" srcId="{87C23645-9B86-410D-A8EF-7DB5E3E17EB3}" destId="{B17846DC-A4BC-4986-9FCB-C0F334091780}" srcOrd="1" destOrd="0" presId="urn:microsoft.com/office/officeart/2005/8/layout/list1"/>
    <dgm:cxn modelId="{A66B7D2E-996E-46EC-880A-909DE2315A6B}" type="presParOf" srcId="{EDC5FEC9-1DA1-447B-A66E-171E2B3C0B8E}" destId="{4350B172-E646-4870-8756-CF795A55C664}" srcOrd="0" destOrd="0" presId="urn:microsoft.com/office/officeart/2005/8/layout/list1"/>
    <dgm:cxn modelId="{98CFBD0A-95BD-4498-9126-210618CC0098}" type="presParOf" srcId="{4350B172-E646-4870-8756-CF795A55C664}" destId="{9FA56B21-7BB5-4647-A178-22F6735B8112}" srcOrd="0" destOrd="0" presId="urn:microsoft.com/office/officeart/2005/8/layout/list1"/>
    <dgm:cxn modelId="{8F04D9BF-BE4B-4028-A715-42980926FFDF}" type="presParOf" srcId="{4350B172-E646-4870-8756-CF795A55C664}" destId="{4DC7F0E0-81A3-43A8-A7C5-31AF9F93A063}" srcOrd="1" destOrd="0" presId="urn:microsoft.com/office/officeart/2005/8/layout/list1"/>
    <dgm:cxn modelId="{48510FFB-45EE-4451-A491-3FD9B65E8439}" type="presParOf" srcId="{EDC5FEC9-1DA1-447B-A66E-171E2B3C0B8E}" destId="{3820B499-7EF5-4BBC-B83B-A3C7210BD4C5}" srcOrd="1" destOrd="0" presId="urn:microsoft.com/office/officeart/2005/8/layout/list1"/>
    <dgm:cxn modelId="{CE1347B6-AEC0-4784-886D-055D0DE4F666}" type="presParOf" srcId="{EDC5FEC9-1DA1-447B-A66E-171E2B3C0B8E}" destId="{981C437B-289B-4232-9950-8EB66B0340B4}" srcOrd="2" destOrd="0" presId="urn:microsoft.com/office/officeart/2005/8/layout/list1"/>
    <dgm:cxn modelId="{72F765C7-1883-48B8-B5C0-458D13208D5D}" type="presParOf" srcId="{EDC5FEC9-1DA1-447B-A66E-171E2B3C0B8E}" destId="{A9A49D89-3DA5-4FBC-BD27-E802331BA541}" srcOrd="3" destOrd="0" presId="urn:microsoft.com/office/officeart/2005/8/layout/list1"/>
    <dgm:cxn modelId="{3FB8A8E1-4AA9-4CAD-AEB7-89C6BEC2015A}" type="presParOf" srcId="{EDC5FEC9-1DA1-447B-A66E-171E2B3C0B8E}" destId="{37A699DE-3567-4BC1-8847-2783C16F3BDD}" srcOrd="4" destOrd="0" presId="urn:microsoft.com/office/officeart/2005/8/layout/list1"/>
    <dgm:cxn modelId="{72D2C5E1-2A06-4FBA-A290-6E500FDE5CA8}" type="presParOf" srcId="{37A699DE-3567-4BC1-8847-2783C16F3BDD}" destId="{853ED5A8-C4F4-428A-88B4-1FB582D159DA}" srcOrd="0" destOrd="0" presId="urn:microsoft.com/office/officeart/2005/8/layout/list1"/>
    <dgm:cxn modelId="{E8F81495-DE29-4A10-BAF1-B435A153D196}" type="presParOf" srcId="{37A699DE-3567-4BC1-8847-2783C16F3BDD}" destId="{B17846DC-A4BC-4986-9FCB-C0F334091780}" srcOrd="1" destOrd="0" presId="urn:microsoft.com/office/officeart/2005/8/layout/list1"/>
    <dgm:cxn modelId="{E7B53A6A-F737-45CE-B207-447FA1E963C2}" type="presParOf" srcId="{EDC5FEC9-1DA1-447B-A66E-171E2B3C0B8E}" destId="{27E76AC2-6648-4A4B-A2EF-B6F5662BB83E}" srcOrd="5" destOrd="0" presId="urn:microsoft.com/office/officeart/2005/8/layout/list1"/>
    <dgm:cxn modelId="{0E8EF62E-14B6-4ADF-A498-4CC59971768C}" type="presParOf" srcId="{EDC5FEC9-1DA1-447B-A66E-171E2B3C0B8E}" destId="{A21DFFAA-AC2A-4596-ACC7-CA32BD0F413D}" srcOrd="6" destOrd="0" presId="urn:microsoft.com/office/officeart/2005/8/layout/list1"/>
    <dgm:cxn modelId="{53695427-A68A-4F88-9E70-70D19F294955}" type="presParOf" srcId="{EDC5FEC9-1DA1-447B-A66E-171E2B3C0B8E}" destId="{0E647EB5-633F-4158-8C2E-A88BF346E156}" srcOrd="7" destOrd="0" presId="urn:microsoft.com/office/officeart/2005/8/layout/list1"/>
    <dgm:cxn modelId="{4704EBEA-9E00-4DBE-824B-D0A0A829A3C0}" type="presParOf" srcId="{EDC5FEC9-1DA1-447B-A66E-171E2B3C0B8E}" destId="{34785069-E87B-40BC-BC9D-6FBF5D15306A}" srcOrd="8" destOrd="0" presId="urn:microsoft.com/office/officeart/2005/8/layout/list1"/>
    <dgm:cxn modelId="{E296D1B0-5EF2-4C74-A1B6-0423CE524EBA}" type="presParOf" srcId="{34785069-E87B-40BC-BC9D-6FBF5D15306A}" destId="{F7C94480-F680-482A-991D-2AE55230D825}" srcOrd="0" destOrd="0" presId="urn:microsoft.com/office/officeart/2005/8/layout/list1"/>
    <dgm:cxn modelId="{5408C266-A5FB-4D7B-8058-7C3E391C29C4}" type="presParOf" srcId="{34785069-E87B-40BC-BC9D-6FBF5D15306A}" destId="{CED45430-0427-45A3-81B6-40C1F134FB9C}" srcOrd="1" destOrd="0" presId="urn:microsoft.com/office/officeart/2005/8/layout/list1"/>
    <dgm:cxn modelId="{4690C4A6-6F3B-4AE3-AAE9-C593BE31B83D}" type="presParOf" srcId="{EDC5FEC9-1DA1-447B-A66E-171E2B3C0B8E}" destId="{5F190531-6EE2-4D56-9CFD-214C9BFD7031}" srcOrd="9" destOrd="0" presId="urn:microsoft.com/office/officeart/2005/8/layout/list1"/>
    <dgm:cxn modelId="{456DDB99-C209-4304-817C-C84878097F3B}" type="presParOf" srcId="{EDC5FEC9-1DA1-447B-A66E-171E2B3C0B8E}" destId="{7D0E8F3C-67E2-46AC-80A3-1A504F8A364D}" srcOrd="10" destOrd="0" presId="urn:microsoft.com/office/officeart/2005/8/layout/list1"/>
    <dgm:cxn modelId="{E09C0FD4-0969-42A0-825F-3DED0E17F67F}" type="presParOf" srcId="{EDC5FEC9-1DA1-447B-A66E-171E2B3C0B8E}" destId="{756F83C9-04CE-46A3-8699-5035BAFE0B42}" srcOrd="11" destOrd="0" presId="urn:microsoft.com/office/officeart/2005/8/layout/list1"/>
    <dgm:cxn modelId="{84DC51CC-675E-4A34-869F-4B1A49C86AAF}" type="presParOf" srcId="{EDC5FEC9-1DA1-447B-A66E-171E2B3C0B8E}" destId="{7EA2F620-2CB0-416E-9916-AF733BBE0586}" srcOrd="12" destOrd="0" presId="urn:microsoft.com/office/officeart/2005/8/layout/list1"/>
    <dgm:cxn modelId="{463AD1C0-8E30-421A-8C07-0F325AA7DBCA}" type="presParOf" srcId="{7EA2F620-2CB0-416E-9916-AF733BBE0586}" destId="{A6D9AFB6-7723-4E47-9F0A-AA2E11A831E6}" srcOrd="0" destOrd="0" presId="urn:microsoft.com/office/officeart/2005/8/layout/list1"/>
    <dgm:cxn modelId="{4CE735B9-DA87-449C-99F1-FF492220DF0C}" type="presParOf" srcId="{7EA2F620-2CB0-416E-9916-AF733BBE0586}" destId="{25F73543-C512-49C8-9336-73F1DA593B58}" srcOrd="1" destOrd="0" presId="urn:microsoft.com/office/officeart/2005/8/layout/list1"/>
    <dgm:cxn modelId="{870A1EC0-C8FA-4506-A966-3C3FC9F35DD2}" type="presParOf" srcId="{EDC5FEC9-1DA1-447B-A66E-171E2B3C0B8E}" destId="{E91326EB-EA25-41B6-A6E3-71D2ADFB2995}" srcOrd="13" destOrd="0" presId="urn:microsoft.com/office/officeart/2005/8/layout/list1"/>
    <dgm:cxn modelId="{62053BD9-1A05-4D64-AF9B-DCAEFBD33A0D}" type="presParOf" srcId="{EDC5FEC9-1DA1-447B-A66E-171E2B3C0B8E}" destId="{4BC1B975-0798-4A9D-88E5-A6B909E8183B}" srcOrd="14" destOrd="0" presId="urn:microsoft.com/office/officeart/2005/8/layout/list1"/>
    <dgm:cxn modelId="{F9418ACF-B972-4D5C-8434-41E7A123FCBC}" type="presParOf" srcId="{EDC5FEC9-1DA1-447B-A66E-171E2B3C0B8E}" destId="{54FE73A4-D786-4FF1-918D-4121F1D7F3FB}" srcOrd="15" destOrd="0" presId="urn:microsoft.com/office/officeart/2005/8/layout/list1"/>
    <dgm:cxn modelId="{E91E2698-41BA-4CAB-8E39-38F622F1C673}" type="presParOf" srcId="{EDC5FEC9-1DA1-447B-A66E-171E2B3C0B8E}" destId="{FB6F767E-6AE9-46A7-B9D1-5D452D7E4046}" srcOrd="16" destOrd="0" presId="urn:microsoft.com/office/officeart/2005/8/layout/list1"/>
    <dgm:cxn modelId="{CFABF17E-ACB1-4A90-B507-2DBD2A5DF7A7}" type="presParOf" srcId="{FB6F767E-6AE9-46A7-B9D1-5D452D7E4046}" destId="{0822159D-352A-4E1E-B859-4E0129D3531B}" srcOrd="0" destOrd="0" presId="urn:microsoft.com/office/officeart/2005/8/layout/list1"/>
    <dgm:cxn modelId="{3A312BDB-5983-4209-A1C7-AEF036A3E3A4}" type="presParOf" srcId="{FB6F767E-6AE9-46A7-B9D1-5D452D7E4046}" destId="{414A1CAE-F720-4AA8-94D4-C9115628A7F8}" srcOrd="1" destOrd="0" presId="urn:microsoft.com/office/officeart/2005/8/layout/list1"/>
    <dgm:cxn modelId="{BDF38AE4-76A4-4ADE-89A9-B994FEC2C133}" type="presParOf" srcId="{EDC5FEC9-1DA1-447B-A66E-171E2B3C0B8E}" destId="{E24648AA-8F64-4706-A1FB-44D462F33539}" srcOrd="17" destOrd="0" presId="urn:microsoft.com/office/officeart/2005/8/layout/list1"/>
    <dgm:cxn modelId="{8DB59DDE-ECC8-488C-822E-864411309707}" type="presParOf" srcId="{EDC5FEC9-1DA1-447B-A66E-171E2B3C0B8E}" destId="{9F5F30C5-FD57-49E1-9962-4793AD8193A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C437B-289B-4232-9950-8EB66B0340B4}">
      <dsp:nvSpPr>
        <dsp:cNvPr id="0" name=""/>
        <dsp:cNvSpPr/>
      </dsp:nvSpPr>
      <dsp:spPr>
        <a:xfrm>
          <a:off x="0" y="316372"/>
          <a:ext cx="11880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020" tIns="229108" rIns="9220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100" kern="1200" dirty="0"/>
            <a:t>Выбор профильных предметов позволяет учащимся сосредоточиться на определенной области, что способствует углублённому освоению предметов и лучшим результатам </a:t>
          </a:r>
        </a:p>
      </dsp:txBody>
      <dsp:txXfrm>
        <a:off x="0" y="316372"/>
        <a:ext cx="11880000" cy="623700"/>
      </dsp:txXfrm>
    </dsp:sp>
    <dsp:sp modelId="{4DC7F0E0-81A3-43A8-A7C5-31AF9F93A063}">
      <dsp:nvSpPr>
        <dsp:cNvPr id="0" name=""/>
        <dsp:cNvSpPr/>
      </dsp:nvSpPr>
      <dsp:spPr>
        <a:xfrm>
          <a:off x="594000" y="154012"/>
          <a:ext cx="831600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25" tIns="0" rIns="3143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Специализация и глубокое знание</a:t>
          </a:r>
        </a:p>
      </dsp:txBody>
      <dsp:txXfrm>
        <a:off x="609852" y="169864"/>
        <a:ext cx="8284296" cy="293016"/>
      </dsp:txXfrm>
    </dsp:sp>
    <dsp:sp modelId="{A21DFFAA-AC2A-4596-ACC7-CA32BD0F413D}">
      <dsp:nvSpPr>
        <dsp:cNvPr id="0" name=""/>
        <dsp:cNvSpPr/>
      </dsp:nvSpPr>
      <dsp:spPr>
        <a:xfrm>
          <a:off x="0" y="1161832"/>
          <a:ext cx="11880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020" tIns="229108" rIns="9220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100" kern="1200" dirty="0"/>
            <a:t>Ученики, обучающиеся по профилю, соответствующему их интересам и будущим планам, чаще проявляют мотивацию, что положительно сказывается на их учебной активности и достижениях</a:t>
          </a:r>
        </a:p>
      </dsp:txBody>
      <dsp:txXfrm>
        <a:off x="0" y="1161832"/>
        <a:ext cx="11880000" cy="623700"/>
      </dsp:txXfrm>
    </dsp:sp>
    <dsp:sp modelId="{B17846DC-A4BC-4986-9FCB-C0F334091780}">
      <dsp:nvSpPr>
        <dsp:cNvPr id="0" name=""/>
        <dsp:cNvSpPr/>
      </dsp:nvSpPr>
      <dsp:spPr>
        <a:xfrm>
          <a:off x="594000" y="999472"/>
          <a:ext cx="8316000" cy="3247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25" tIns="0" rIns="3143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Мотивация и интересы</a:t>
          </a:r>
        </a:p>
      </dsp:txBody>
      <dsp:txXfrm>
        <a:off x="609852" y="1015324"/>
        <a:ext cx="8284296" cy="293016"/>
      </dsp:txXfrm>
    </dsp:sp>
    <dsp:sp modelId="{7D0E8F3C-67E2-46AC-80A3-1A504F8A364D}">
      <dsp:nvSpPr>
        <dsp:cNvPr id="0" name=""/>
        <dsp:cNvSpPr/>
      </dsp:nvSpPr>
      <dsp:spPr>
        <a:xfrm>
          <a:off x="0" y="2007292"/>
          <a:ext cx="11880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020" tIns="229108" rIns="9220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Профиль помогает подготовиться к поступлению в вузы или профессиональную деятельность по выбранному направлению, что отражается в высокой результативности при сдаче экзаменов и подготовке к профессиональной карьере</a:t>
          </a:r>
        </a:p>
      </dsp:txBody>
      <dsp:txXfrm>
        <a:off x="0" y="2007292"/>
        <a:ext cx="11880000" cy="623700"/>
      </dsp:txXfrm>
    </dsp:sp>
    <dsp:sp modelId="{CED45430-0427-45A3-81B6-40C1F134FB9C}">
      <dsp:nvSpPr>
        <dsp:cNvPr id="0" name=""/>
        <dsp:cNvSpPr/>
      </dsp:nvSpPr>
      <dsp:spPr>
        <a:xfrm>
          <a:off x="594000" y="1844932"/>
          <a:ext cx="8316000" cy="3247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25" tIns="0" rIns="3143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Готовность к дальнейшему образованию</a:t>
          </a:r>
        </a:p>
      </dsp:txBody>
      <dsp:txXfrm>
        <a:off x="609852" y="1860784"/>
        <a:ext cx="8284296" cy="293016"/>
      </dsp:txXfrm>
    </dsp:sp>
    <dsp:sp modelId="{4BC1B975-0798-4A9D-88E5-A6B909E8183B}">
      <dsp:nvSpPr>
        <dsp:cNvPr id="0" name=""/>
        <dsp:cNvSpPr/>
      </dsp:nvSpPr>
      <dsp:spPr>
        <a:xfrm>
          <a:off x="0" y="2852752"/>
          <a:ext cx="11880000" cy="467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020" tIns="229108" rIns="9220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Профиль позволяет учитывать личные особенности и потребности учащихся, создавая более комфортную и эффективную образовательную среду</a:t>
          </a:r>
        </a:p>
      </dsp:txBody>
      <dsp:txXfrm>
        <a:off x="0" y="2852752"/>
        <a:ext cx="11880000" cy="467775"/>
      </dsp:txXfrm>
    </dsp:sp>
    <dsp:sp modelId="{25F73543-C512-49C8-9336-73F1DA593B58}">
      <dsp:nvSpPr>
        <dsp:cNvPr id="0" name=""/>
        <dsp:cNvSpPr/>
      </dsp:nvSpPr>
      <dsp:spPr>
        <a:xfrm>
          <a:off x="594000" y="2690392"/>
          <a:ext cx="8316000" cy="3247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25" tIns="0" rIns="3143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Индивидуализация обучения</a:t>
          </a:r>
        </a:p>
      </dsp:txBody>
      <dsp:txXfrm>
        <a:off x="609852" y="2706244"/>
        <a:ext cx="8284296" cy="293016"/>
      </dsp:txXfrm>
    </dsp:sp>
    <dsp:sp modelId="{9F5F30C5-FD57-49E1-9962-4793AD8193A0}">
      <dsp:nvSpPr>
        <dsp:cNvPr id="0" name=""/>
        <dsp:cNvSpPr/>
      </dsp:nvSpPr>
      <dsp:spPr>
        <a:xfrm>
          <a:off x="0" y="3542287"/>
          <a:ext cx="11880000" cy="62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020" tIns="229108" rIns="9220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/>
            <a:t>При этом чрезмерная </a:t>
          </a:r>
          <a:r>
            <a:rPr lang="ru-RU" sz="1100" kern="1200" dirty="0" err="1"/>
            <a:t>специализированность</a:t>
          </a:r>
          <a:r>
            <a:rPr lang="ru-RU" sz="1100" kern="1200" dirty="0"/>
            <a:t> может ограничивать кругозор и навыки, важные для широкой адаптации, и в случае неправильного выбора профиля — снижать мотивацию и успеваемость</a:t>
          </a:r>
        </a:p>
      </dsp:txBody>
      <dsp:txXfrm>
        <a:off x="0" y="3542287"/>
        <a:ext cx="11880000" cy="623700"/>
      </dsp:txXfrm>
    </dsp:sp>
    <dsp:sp modelId="{414A1CAE-F720-4AA8-94D4-C9115628A7F8}">
      <dsp:nvSpPr>
        <dsp:cNvPr id="0" name=""/>
        <dsp:cNvSpPr/>
      </dsp:nvSpPr>
      <dsp:spPr>
        <a:xfrm>
          <a:off x="594000" y="3379927"/>
          <a:ext cx="8316000" cy="3247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325" tIns="0" rIns="314325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Возможные риски</a:t>
          </a:r>
        </a:p>
      </dsp:txBody>
      <dsp:txXfrm>
        <a:off x="609852" y="3395779"/>
        <a:ext cx="8284296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54AD-4C2F-45E8-98CA-8E1916BCBCD0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28482-B92C-4AD2-9DF0-4ECCD6BCB9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0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5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190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7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8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8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987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9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35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08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87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2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08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44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93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1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7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85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28482-B92C-4AD2-9DF0-4ECCD6BCB9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6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, иллюстра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5952065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7267" y="2378471"/>
            <a:ext cx="5952065" cy="3929196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6832600" y="1150939"/>
            <a:ext cx="4844565" cy="5156727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или фотографию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иллюстраци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1058334" y="1150374"/>
            <a:ext cx="100922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1058333" y="2378471"/>
            <a:ext cx="10092268" cy="3937661"/>
          </a:xfrm>
          <a:prstGeom prst="rect">
            <a:avLst/>
          </a:prstGeom>
          <a:solidFill>
            <a:srgbClr val="30789E"/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или фотографию</a:t>
            </a:r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иллюстрация 1, иллюстрация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6214532" y="2378471"/>
            <a:ext cx="5350403" cy="3937661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</a:t>
            </a:r>
            <a:br>
              <a:rPr lang="ru-RU"/>
            </a:br>
            <a:r>
              <a:rPr lang="ru-RU"/>
              <a:t>или фотографию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6"/>
          </p:nvPr>
        </p:nvSpPr>
        <p:spPr bwMode="auto">
          <a:xfrm>
            <a:off x="567267" y="2378471"/>
            <a:ext cx="5427133" cy="3937661"/>
          </a:xfrm>
          <a:prstGeom prst="rect">
            <a:avLst/>
          </a:prstGeom>
          <a:solidFill>
            <a:srgbClr val="30789E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Можно вставить иллюстрацию </a:t>
            </a:r>
            <a:br>
              <a:rPr lang="ru-RU"/>
            </a:br>
            <a:r>
              <a:rPr lang="ru-RU"/>
              <a:t>или фотографию</a:t>
            </a:r>
          </a:p>
        </p:txBody>
      </p:sp>
      <p:sp>
        <p:nvSpPr>
          <p:cNvPr id="15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4 показателя, 4 блока текст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04920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12" name="Текст 2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348724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13" name="Текст 2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259744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15" name="Текст 2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049718" y="3429000"/>
            <a:ext cx="2358905" cy="270633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16" name="Текст 2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14752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123</a:t>
            </a:r>
          </a:p>
        </p:txBody>
      </p:sp>
      <p:sp>
        <p:nvSpPr>
          <p:cNvPr id="17" name="Текст 2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3487248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456</a:t>
            </a:r>
          </a:p>
        </p:txBody>
      </p:sp>
      <p:sp>
        <p:nvSpPr>
          <p:cNvPr id="18" name="Текст 24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6259744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789</a:t>
            </a:r>
          </a:p>
        </p:txBody>
      </p:sp>
      <p:sp>
        <p:nvSpPr>
          <p:cNvPr id="19" name="Текст 2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049717" y="2472267"/>
            <a:ext cx="2358905" cy="804333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5400" b="1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1023</a:t>
            </a:r>
          </a:p>
        </p:txBody>
      </p:sp>
      <p:sp>
        <p:nvSpPr>
          <p:cNvPr id="2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31" name="TextBox 30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таблиц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таблицы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 bwMode="auto">
          <a:xfrm>
            <a:off x="573087" y="2232026"/>
            <a:ext cx="11045825" cy="408410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аблица,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таблицы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5"/>
          </p:nvPr>
        </p:nvSpPr>
        <p:spPr bwMode="auto">
          <a:xfrm>
            <a:off x="573088" y="2232026"/>
            <a:ext cx="7664979" cy="407564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516938" y="2232026"/>
            <a:ext cx="3101427" cy="407564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600">
                <a:solidFill>
                  <a:srgbClr val="3B434C"/>
                </a:solidFill>
              </a:defRPr>
            </a:lvl2pPr>
            <a:lvl3pPr marL="914400" indent="0">
              <a:buNone/>
              <a:defRPr sz="1600">
                <a:solidFill>
                  <a:srgbClr val="3B434C"/>
                </a:solidFill>
              </a:defRPr>
            </a:lvl3pPr>
            <a:lvl4pPr marL="1371600" indent="0">
              <a:buNone/>
              <a:defRPr sz="1600">
                <a:solidFill>
                  <a:srgbClr val="3B434C"/>
                </a:solidFill>
              </a:defRPr>
            </a:lvl4pPr>
            <a:lvl5pPr marL="1828800" indent="0">
              <a:buNone/>
              <a:defRPr sz="1600">
                <a:solidFill>
                  <a:srgbClr val="3B434C"/>
                </a:solidFill>
              </a:defRPr>
            </a:lvl5pPr>
          </a:lstStyle>
          <a:p>
            <a:pPr lvl="0">
              <a:defRPr/>
            </a:pPr>
            <a:r>
              <a:rPr lang="ru-RU"/>
              <a:t>Любая пояснительная или дополнительная информация </a:t>
            </a:r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839293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Название диаграммы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573636" y="2232025"/>
            <a:ext cx="11044730" cy="40846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,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8" y="1150374"/>
            <a:ext cx="4097866" cy="983225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0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7268" y="2232025"/>
            <a:ext cx="4097866" cy="4237038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Любая пояснительная или дополнительная информация</a:t>
            </a:r>
            <a:endParaRPr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6"/>
          </p:nvPr>
        </p:nvSpPr>
        <p:spPr bwMode="auto">
          <a:xfrm>
            <a:off x="4944533" y="1150938"/>
            <a:ext cx="6730998" cy="53181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374955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9" name="TextBox 18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87271" y="1301857"/>
            <a:ext cx="11453812" cy="5176435"/>
          </a:xfrm>
        </p:spPr>
        <p:txBody>
          <a:bodyPr/>
          <a:lstStyle>
            <a:lvl1pPr>
              <a:defRPr>
                <a:solidFill>
                  <a:srgbClr val="4D313E"/>
                </a:solidFill>
              </a:defRPr>
            </a:lvl1pPr>
            <a:lvl2pPr>
              <a:defRPr>
                <a:solidFill>
                  <a:srgbClr val="4D313E"/>
                </a:solidFill>
              </a:defRPr>
            </a:lvl2pPr>
            <a:lvl3pPr>
              <a:defRPr>
                <a:solidFill>
                  <a:srgbClr val="4D313E"/>
                </a:solidFill>
              </a:defRPr>
            </a:lvl3pPr>
            <a:lvl4pPr>
              <a:defRPr>
                <a:solidFill>
                  <a:srgbClr val="4D313E"/>
                </a:solidFill>
              </a:defRPr>
            </a:lvl4pPr>
            <a:lvl5pPr>
              <a:defRPr>
                <a:solidFill>
                  <a:srgbClr val="4D313E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16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1_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4867274" y="1897625"/>
            <a:ext cx="6553200" cy="1582994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3000" b="1" u="none">
                <a:solidFill>
                  <a:srgbClr val="005B7E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 презентации</a:t>
            </a:r>
            <a:br>
              <a:rPr lang="ru-RU"/>
            </a:br>
            <a:r>
              <a:rPr lang="ru-RU"/>
              <a:t>в 2-3 строки (30 </a:t>
            </a:r>
            <a:r>
              <a:rPr lang="en-US"/>
              <a:t>pt</a:t>
            </a:r>
            <a:r>
              <a:rPr lang="ru-RU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4867274" y="3716594"/>
            <a:ext cx="6390659" cy="11281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 (18</a:t>
            </a:r>
            <a:r>
              <a:rPr lang="en-US"/>
              <a:t> pt</a:t>
            </a:r>
            <a:r>
              <a:rPr lang="ru-RU"/>
              <a:t>)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9782968" y="6235336"/>
            <a:ext cx="2167270" cy="486139"/>
          </a:xfrm>
        </p:spPr>
        <p:txBody>
          <a:bodyPr anchor="b"/>
          <a:lstStyle>
            <a:lvl1pPr algn="r">
              <a:defRPr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2024 г.</a:t>
            </a:r>
            <a:br>
              <a:rPr lang="ru-RU"/>
            </a:br>
            <a:r>
              <a:rPr lang="ru-RU"/>
              <a:t>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15384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73328" y="2378471"/>
            <a:ext cx="11045344" cy="409059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lvl="0">
              <a:defRPr/>
            </a:pPr>
            <a:r>
              <a:rPr lang="ru-RU"/>
              <a:t>Текст</a:t>
            </a:r>
          </a:p>
        </p:txBody>
      </p:sp>
      <p:sp>
        <p:nvSpPr>
          <p:cNvPr id="11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583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Раздел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hidden">
          <a:xfrm>
            <a:off x="865239" y="2159718"/>
            <a:ext cx="7039895" cy="127819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defRPr sz="3000" b="1" u="none">
                <a:solidFill>
                  <a:srgbClr val="005B7E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 презентации</a:t>
            </a:r>
            <a:br>
              <a:rPr lang="ru-RU"/>
            </a:br>
            <a:r>
              <a:rPr lang="ru-RU"/>
              <a:t>в 2-3 строки (30 </a:t>
            </a:r>
            <a:r>
              <a:rPr lang="en-US"/>
              <a:t>pt</a:t>
            </a:r>
            <a:r>
              <a:rPr lang="ru-RU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65239" y="3618271"/>
            <a:ext cx="7039895" cy="116020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5B7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 (18</a:t>
            </a:r>
            <a:r>
              <a:rPr lang="en-US"/>
              <a:t> pt</a:t>
            </a:r>
            <a:r>
              <a:rPr lang="ru-RU"/>
              <a:t>)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ставка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73635" y="1150374"/>
            <a:ext cx="11044730" cy="983225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27" name="Прямая соединительная линия 26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44" name="TextBox 43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, текст 1, текст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567267" y="1150374"/>
            <a:ext cx="10997668" cy="983225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r>
              <a:rPr lang="en-US"/>
              <a:t> (</a:t>
            </a:r>
            <a:r>
              <a:rPr lang="ru-RU"/>
              <a:t>2</a:t>
            </a:r>
            <a:r>
              <a:rPr lang="en-US"/>
              <a:t>4</a:t>
            </a:r>
            <a:r>
              <a:rPr lang="ru-RU"/>
              <a:t> </a:t>
            </a:r>
            <a:r>
              <a:rPr lang="en-US"/>
              <a:t>pt)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66737" y="2378471"/>
            <a:ext cx="5800195" cy="321799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74955"/>
                </a:solidFill>
              </a:defRPr>
            </a:lvl1pPr>
            <a:lvl2pPr marL="457200" indent="0">
              <a:buNone/>
              <a:defRPr sz="1400">
                <a:solidFill>
                  <a:srgbClr val="3B434C"/>
                </a:solidFill>
              </a:defRPr>
            </a:lvl2pPr>
            <a:lvl3pPr marL="914400" indent="0">
              <a:buNone/>
              <a:defRPr sz="1400">
                <a:solidFill>
                  <a:srgbClr val="3B434C"/>
                </a:solidFill>
              </a:defRPr>
            </a:lvl3pPr>
            <a:lvl4pPr marL="1371600" indent="0">
              <a:buNone/>
              <a:defRPr sz="1400">
                <a:solidFill>
                  <a:srgbClr val="3B434C"/>
                </a:solidFill>
              </a:defRPr>
            </a:lvl4pPr>
            <a:lvl5pPr marL="1828800" indent="0">
              <a:buNone/>
              <a:defRPr sz="1400">
                <a:solidFill>
                  <a:srgbClr val="3B434C"/>
                </a:solidFill>
              </a:defRPr>
            </a:lvl5pPr>
          </a:lstStyle>
          <a:p>
            <a:pPr lvl="0">
              <a:defRPr/>
            </a:pPr>
            <a:r>
              <a:rPr lang="ru-RU"/>
              <a:t>Текст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815667" y="2328863"/>
            <a:ext cx="4749268" cy="3267604"/>
          </a:xfrm>
          <a:prstGeom prst="rect">
            <a:avLst/>
          </a:prstGeom>
          <a:solidFill>
            <a:srgbClr val="30789E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3000">
                <a:solidFill>
                  <a:schemeClr val="bg1"/>
                </a:solidFill>
              </a:defRPr>
            </a:lvl2pPr>
            <a:lvl3pPr marL="914400" indent="0" algn="ctr">
              <a:buNone/>
              <a:defRPr sz="3000">
                <a:solidFill>
                  <a:schemeClr val="bg1"/>
                </a:solidFill>
              </a:defRPr>
            </a:lvl3pPr>
            <a:lvl4pPr marL="1371600" indent="0" algn="ctr">
              <a:buNone/>
              <a:defRPr sz="3000">
                <a:solidFill>
                  <a:schemeClr val="bg1"/>
                </a:solidFill>
              </a:defRPr>
            </a:lvl4pPr>
            <a:lvl5pPr marL="1828800" indent="0" algn="ctr">
              <a:buNone/>
              <a:defRPr sz="30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Акцент (цитата, </a:t>
            </a:r>
            <a:br>
              <a:rPr lang="ru-RU"/>
            </a:br>
            <a:r>
              <a:rPr lang="ru-RU"/>
              <a:t>или доп информация)</a:t>
            </a:r>
            <a:r>
              <a:rPr lang="en-US"/>
              <a:t>,</a:t>
            </a:r>
            <a:r>
              <a:rPr lang="ru-RU"/>
              <a:t/>
            </a:r>
            <a:br>
              <a:rPr lang="ru-RU"/>
            </a:br>
            <a:r>
              <a:rPr lang="ru-RU"/>
              <a:t>28 </a:t>
            </a:r>
            <a:r>
              <a:rPr lang="en-US"/>
              <a:t>pt</a:t>
            </a:r>
            <a:endParaRPr lang="ru-RU"/>
          </a:p>
        </p:txBody>
      </p:sp>
      <p:sp>
        <p:nvSpPr>
          <p:cNvPr id="12" name="Номер слайда 20"/>
          <p:cNvSpPr>
            <a:spLocks noGrp="1"/>
          </p:cNvSpPr>
          <p:nvPr>
            <p:ph type="sldNum" sz="quarter" idx="12"/>
          </p:nvPr>
        </p:nvSpPr>
        <p:spPr bwMode="auto">
          <a:xfrm>
            <a:off x="10952651" y="391298"/>
            <a:ext cx="495300" cy="484241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/>
              <a:t>‹#›</a:t>
            </a:fld>
            <a:endParaRPr lang="ru-RU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4121347" y="341671"/>
            <a:ext cx="0" cy="563831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 bwMode="auto">
          <a:xfrm>
            <a:off x="10723436" y="351504"/>
            <a:ext cx="0" cy="553998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>
            <a:off x="11677165" y="361336"/>
            <a:ext cx="0" cy="544166"/>
          </a:xfrm>
          <a:prstGeom prst="line">
            <a:avLst/>
          </a:prstGeom>
          <a:ln w="38100" cap="rnd">
            <a:solidFill>
              <a:srgbClr val="005B7E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31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4251727" y="341670"/>
            <a:ext cx="5791200" cy="56383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lvl="0">
              <a:defRPr/>
            </a:pPr>
            <a:r>
              <a:rPr lang="ru-RU"/>
              <a:t>Название презентации, 2-3 строки</a:t>
            </a:r>
            <a:r>
              <a:rPr lang="en-US"/>
              <a:t>, </a:t>
            </a:r>
            <a:r>
              <a:rPr lang="ru-RU"/>
              <a:t>10</a:t>
            </a:r>
            <a:r>
              <a:rPr lang="en-US"/>
              <a:t>pt</a:t>
            </a:r>
            <a:endParaRPr lang="ru-RU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1172294" y="351504"/>
            <a:ext cx="23661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00" b="1">
                <a:solidFill>
                  <a:srgbClr val="005B7E"/>
                </a:solidFill>
              </a:rPr>
              <a:t>Санкт-Петербургский центр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оценки качества образования </a:t>
            </a:r>
            <a:br>
              <a:rPr lang="ru-RU" sz="1000" b="1">
                <a:solidFill>
                  <a:srgbClr val="005B7E"/>
                </a:solidFill>
              </a:rPr>
            </a:br>
            <a:r>
              <a:rPr lang="ru-RU" sz="1000" b="1">
                <a:solidFill>
                  <a:srgbClr val="005B7E"/>
                </a:solidFill>
              </a:rPr>
              <a:t>и информационных технологий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590610" y="369626"/>
            <a:ext cx="581684" cy="581684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65DD5A-6057-4ABF-9889-1B8090DA02C5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066D03-2ED4-4316-A261-F7530402B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8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50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25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943143" name="Текст 24"/>
          <p:cNvSpPr>
            <a:spLocks noGrp="1"/>
          </p:cNvSpPr>
          <p:nvPr>
            <p:ph type="body" sz="quarter" idx="10"/>
          </p:nvPr>
        </p:nvSpPr>
        <p:spPr bwMode="auto">
          <a:xfrm>
            <a:off x="696600" y="2204864"/>
            <a:ext cx="10800000" cy="43204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r>
              <a:rPr lang="ru-RU" sz="2000" b="1" dirty="0">
                <a:solidFill>
                  <a:srgbClr val="663300"/>
                </a:solidFill>
              </a:rPr>
              <a:t>Название кейса – «</a:t>
            </a:r>
            <a:r>
              <a:rPr lang="ru-RU" sz="2000" dirty="0">
                <a:solidFill>
                  <a:srgbClr val="663300"/>
                </a:solidFill>
              </a:rPr>
              <a:t>Влияние профиля обучения на результаты оценивания в СОО»</a:t>
            </a:r>
          </a:p>
          <a:p>
            <a:pPr lvl="0"/>
            <a:r>
              <a:rPr lang="ru-RU" sz="2000" b="1" dirty="0" smtClean="0">
                <a:solidFill>
                  <a:srgbClr val="663300"/>
                </a:solidFill>
              </a:rPr>
              <a:t>Ключевое </a:t>
            </a:r>
            <a:r>
              <a:rPr lang="ru-RU" sz="2000" b="1" dirty="0">
                <a:solidFill>
                  <a:srgbClr val="663300"/>
                </a:solidFill>
              </a:rPr>
              <a:t>противоречие</a:t>
            </a:r>
            <a:endParaRPr lang="ru-RU" sz="2000" dirty="0">
              <a:solidFill>
                <a:srgbClr val="663300"/>
              </a:solidFill>
            </a:endParaRPr>
          </a:p>
          <a:p>
            <a:r>
              <a:rPr lang="ru-RU" sz="2000" smtClean="0">
                <a:solidFill>
                  <a:srgbClr val="663300"/>
                </a:solidFill>
              </a:rPr>
              <a:t>Какова основная проблема?</a:t>
            </a:r>
            <a:endParaRPr lang="ru-RU" sz="2000" dirty="0">
              <a:solidFill>
                <a:srgbClr val="663300"/>
              </a:solidFill>
            </a:endParaRPr>
          </a:p>
          <a:p>
            <a:pPr lvl="0"/>
            <a:r>
              <a:rPr lang="ru-RU" sz="2000" b="1" dirty="0">
                <a:solidFill>
                  <a:srgbClr val="663300"/>
                </a:solidFill>
              </a:rPr>
              <a:t>Критерии решения проблемы</a:t>
            </a:r>
            <a:endParaRPr lang="ru-RU" sz="2000" dirty="0">
              <a:solidFill>
                <a:srgbClr val="663300"/>
              </a:solidFill>
            </a:endParaRPr>
          </a:p>
          <a:p>
            <a:r>
              <a:rPr lang="ru-RU" sz="2000" dirty="0">
                <a:solidFill>
                  <a:srgbClr val="663300"/>
                </a:solidFill>
              </a:rPr>
              <a:t>Как мы поймем, что проблема решена?</a:t>
            </a:r>
          </a:p>
          <a:p>
            <a:pPr lvl="0"/>
            <a:r>
              <a:rPr lang="ru-RU" sz="2000" b="1" dirty="0">
                <a:solidFill>
                  <a:srgbClr val="663300"/>
                </a:solidFill>
              </a:rPr>
              <a:t>Предлагаемое управленческое решение</a:t>
            </a:r>
            <a:endParaRPr lang="ru-RU" sz="2000" dirty="0">
              <a:solidFill>
                <a:srgbClr val="663300"/>
              </a:solidFill>
            </a:endParaRPr>
          </a:p>
          <a:p>
            <a:r>
              <a:rPr lang="ru-RU" sz="2000" dirty="0">
                <a:solidFill>
                  <a:srgbClr val="663300"/>
                </a:solidFill>
              </a:rPr>
              <a:t>Коллегиально выработанный </a:t>
            </a:r>
            <a:r>
              <a:rPr lang="ru-RU" sz="2000" dirty="0" smtClean="0">
                <a:solidFill>
                  <a:srgbClr val="663300"/>
                </a:solidFill>
              </a:rPr>
              <a:t>вариант</a:t>
            </a:r>
            <a:endParaRPr sz="2000" dirty="0">
              <a:solidFill>
                <a:srgbClr val="663300"/>
              </a:solidFill>
            </a:endParaRPr>
          </a:p>
        </p:txBody>
      </p:sp>
      <p:sp>
        <p:nvSpPr>
          <p:cNvPr id="43465315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696600" y="1268760"/>
            <a:ext cx="10800000" cy="108000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Итоги работы группы</a:t>
            </a:r>
            <a:endParaRPr sz="3200" dirty="0">
              <a:solidFill>
                <a:srgbClr val="663300"/>
              </a:solidFill>
            </a:endParaRPr>
          </a:p>
        </p:txBody>
      </p:sp>
      <p:sp>
        <p:nvSpPr>
          <p:cNvPr id="1075522717" name="Номер слайда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C11B1498-767E-2E4E-E546-5CD5BF4BC284}" type="slidenum">
              <a:rPr lang="ru-RU">
                <a:solidFill>
                  <a:srgbClr val="EFDED4"/>
                </a:solidFill>
              </a:rPr>
              <a:t>10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2" name="Текст 31">
            <a:extLst>
              <a:ext uri="{FF2B5EF4-FFF2-40B4-BE49-F238E27FC236}">
                <a16:creationId xmlns="" xmlns:a16="http://schemas.microsoft.com/office/drawing/2014/main" id="{4E2DDEB4-7F74-4F66-1C82-4C21C3C509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 bwMode="auto">
          <a:xfrm>
            <a:off x="363695" y="1020076"/>
            <a:ext cx="5791200" cy="2817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>
              <a:defRPr/>
            </a:pPr>
            <a:r>
              <a:rPr lang="ru-RU" sz="1400" b="0" dirty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sz="1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D3545-5EA3-24A8-F92E-743B94682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000" y="1301857"/>
            <a:ext cx="10800000" cy="1080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63300"/>
                </a:solidFill>
              </a:rPr>
              <a:t>Гуманитарный профиль обучения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8DC792B-6C3B-88E9-74C3-48EF91830F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11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6" name="Текст 31">
            <a:extLst>
              <a:ext uri="{FF2B5EF4-FFF2-40B4-BE49-F238E27FC236}">
                <a16:creationId xmlns="" xmlns:a16="http://schemas.microsoft.com/office/drawing/2014/main" id="{75C7F746-BB11-C2FB-80B7-F7069AC6F21C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104584"/>
              </p:ext>
            </p:extLst>
          </p:nvPr>
        </p:nvGraphicFramePr>
        <p:xfrm>
          <a:off x="5807968" y="2381857"/>
          <a:ext cx="5400000" cy="341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635326"/>
              </p:ext>
            </p:extLst>
          </p:nvPr>
        </p:nvGraphicFramePr>
        <p:xfrm>
          <a:off x="479376" y="2381857"/>
          <a:ext cx="5400000" cy="341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0827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1A0482-6786-BE7B-DF8B-1661DD6BF4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400" y="1268880"/>
            <a:ext cx="10800000" cy="1080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663300"/>
                </a:solidFill>
              </a:rPr>
              <a:t>Гуманитарный профиль обучения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67076E5-C596-439E-A49B-2C3867B418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12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DA9ACB3F-CCFC-6773-A4B1-D9458CA98828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75846"/>
              </p:ext>
            </p:extLst>
          </p:nvPr>
        </p:nvGraphicFramePr>
        <p:xfrm>
          <a:off x="407368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02710"/>
              </p:ext>
            </p:extLst>
          </p:nvPr>
        </p:nvGraphicFramePr>
        <p:xfrm>
          <a:off x="6023992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385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13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Технологический профиль обучения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294056"/>
              </p:ext>
            </p:extLst>
          </p:nvPr>
        </p:nvGraphicFramePr>
        <p:xfrm>
          <a:off x="479376" y="2780928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165222"/>
              </p:ext>
            </p:extLst>
          </p:nvPr>
        </p:nvGraphicFramePr>
        <p:xfrm>
          <a:off x="6023992" y="2780928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843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14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Технологический профиль обучения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550819"/>
              </p:ext>
            </p:extLst>
          </p:nvPr>
        </p:nvGraphicFramePr>
        <p:xfrm>
          <a:off x="6187208" y="2636912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819304"/>
              </p:ext>
            </p:extLst>
          </p:nvPr>
        </p:nvGraphicFramePr>
        <p:xfrm>
          <a:off x="479376" y="2636912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302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15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Социально-экономический профиль обучения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209360"/>
              </p:ext>
            </p:extLst>
          </p:nvPr>
        </p:nvGraphicFramePr>
        <p:xfrm>
          <a:off x="551384" y="2564904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670854"/>
              </p:ext>
            </p:extLst>
          </p:nvPr>
        </p:nvGraphicFramePr>
        <p:xfrm>
          <a:off x="6075991" y="2564904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6500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16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Социально-экономический профиль обучения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564798"/>
              </p:ext>
            </p:extLst>
          </p:nvPr>
        </p:nvGraphicFramePr>
        <p:xfrm>
          <a:off x="551384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73028"/>
              </p:ext>
            </p:extLst>
          </p:nvPr>
        </p:nvGraphicFramePr>
        <p:xfrm>
          <a:off x="6284224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686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17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Естественно-научный профиль обучения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872098"/>
              </p:ext>
            </p:extLst>
          </p:nvPr>
        </p:nvGraphicFramePr>
        <p:xfrm>
          <a:off x="551384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824542"/>
              </p:ext>
            </p:extLst>
          </p:nvPr>
        </p:nvGraphicFramePr>
        <p:xfrm>
          <a:off x="6068349" y="2492896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0023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9402A1A-623D-89FA-662B-65ED4D59DB4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18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5" name="Текст 31">
            <a:extLst>
              <a:ext uri="{FF2B5EF4-FFF2-40B4-BE49-F238E27FC236}">
                <a16:creationId xmlns="" xmlns:a16="http://schemas.microsoft.com/office/drawing/2014/main" id="{195AF7EF-5059-38BB-8000-622B5FF962FE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E165EC1-0202-F0CC-31EF-EC8CAB0397F1}"/>
              </a:ext>
            </a:extLst>
          </p:cNvPr>
          <p:cNvSpPr txBox="1">
            <a:spLocks/>
          </p:cNvSpPr>
          <p:nvPr/>
        </p:nvSpPr>
        <p:spPr>
          <a:xfrm>
            <a:off x="695400" y="1268880"/>
            <a:ext cx="1080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63300"/>
                </a:solidFill>
              </a:rPr>
              <a:t>Естественно-научный профиль обучения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77342"/>
              </p:ext>
            </p:extLst>
          </p:nvPr>
        </p:nvGraphicFramePr>
        <p:xfrm>
          <a:off x="623392" y="2564904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260293"/>
              </p:ext>
            </p:extLst>
          </p:nvPr>
        </p:nvGraphicFramePr>
        <p:xfrm>
          <a:off x="6101950" y="2564904"/>
          <a:ext cx="5400000" cy="31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6791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0C14253-2148-1CD6-9AFA-E4CBD58367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1605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13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3472" y="1268760"/>
            <a:ext cx="9505056" cy="5287187"/>
          </a:xfrm>
          <a:prstGeom prst="rect">
            <a:avLst/>
          </a:prstGeom>
        </p:spPr>
      </p:pic>
      <p:sp>
        <p:nvSpPr>
          <p:cNvPr id="11" name="Номер слайда 20">
            <a:extLst>
              <a:ext uri="{FF2B5EF4-FFF2-40B4-BE49-F238E27FC236}">
                <a16:creationId xmlns="" xmlns:a16="http://schemas.microsoft.com/office/drawing/2014/main" id="{B0017029-0A62-1039-3E76-016FF96FEA41}"/>
              </a:ext>
            </a:extLst>
          </p:cNvPr>
          <p:cNvSpPr txBox="1">
            <a:spLocks/>
          </p:cNvSpPr>
          <p:nvPr/>
        </p:nvSpPr>
        <p:spPr bwMode="auto">
          <a:xfrm>
            <a:off x="11696700" y="390525"/>
            <a:ext cx="4953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1B1498-767E-2E4E-E546-5CD5BF4BC284}" type="slidenum">
              <a:rPr lang="ru-RU" smtClean="0">
                <a:solidFill>
                  <a:srgbClr val="EFDED4"/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EFDE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5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body" sz="quarter" idx="10"/>
          </p:nvPr>
        </p:nvSpPr>
        <p:spPr bwMode="auto">
          <a:xfrm>
            <a:off x="363695" y="5421509"/>
            <a:ext cx="11453812" cy="83283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663300"/>
                </a:solidFill>
              </a:rPr>
              <a:t>31.10.2025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1811524" y="2633662"/>
            <a:ext cx="8568951" cy="15906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663300"/>
                </a:solidFill>
              </a:rPr>
              <a:t>Влияние профиля обучения на результаты </a:t>
            </a:r>
            <a:r>
              <a:rPr lang="ru-RU" b="1" dirty="0" smtClean="0">
                <a:solidFill>
                  <a:srgbClr val="663300"/>
                </a:solidFill>
              </a:rPr>
              <a:t>оценивания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на ступени</a:t>
            </a:r>
            <a:r>
              <a:rPr lang="ru-RU" b="1" dirty="0">
                <a:solidFill>
                  <a:srgbClr val="663300"/>
                </a:solidFill>
              </a:rPr>
              <a:t/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среднего общего образования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Текст 31">
            <a:extLst>
              <a:ext uri="{FF2B5EF4-FFF2-40B4-BE49-F238E27FC236}">
                <a16:creationId xmlns="" xmlns:a16="http://schemas.microsoft.com/office/drawing/2014/main" id="{9EBADC75-5B97-5484-33BE-C7B72DEE1F97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5" name="Номер слайда 20">
            <a:extLst>
              <a:ext uri="{FF2B5EF4-FFF2-40B4-BE49-F238E27FC236}">
                <a16:creationId xmlns="" xmlns:a16="http://schemas.microsoft.com/office/drawing/2014/main" id="{B7045E00-1AB7-A8BE-0722-D3838C0EEF2F}"/>
              </a:ext>
            </a:extLst>
          </p:cNvPr>
          <p:cNvSpPr txBox="1">
            <a:spLocks/>
          </p:cNvSpPr>
          <p:nvPr/>
        </p:nvSpPr>
        <p:spPr bwMode="auto">
          <a:xfrm>
            <a:off x="11696700" y="390525"/>
            <a:ext cx="4953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2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34836B-2234-B591-F0AF-56C647D4E573}" type="slidenum">
              <a:rPr lang="ru-RU" smtClean="0">
                <a:solidFill>
                  <a:srgbClr val="EFDED4"/>
                </a:solidFill>
              </a:rPr>
              <a:pPr/>
              <a:t>2</a:t>
            </a:fld>
            <a:endParaRPr lang="ru-RU" dirty="0">
              <a:solidFill>
                <a:srgbClr val="EFDED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31">
            <a:extLst>
              <a:ext uri="{FF2B5EF4-FFF2-40B4-BE49-F238E27FC236}">
                <a16:creationId xmlns="" xmlns:a16="http://schemas.microsoft.com/office/drawing/2014/main" id="{A8032D8A-1A79-F87E-8BC5-B50E562E7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96000" y="2565344"/>
            <a:ext cx="10800000" cy="396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 b="1">
                <a:solidFill>
                  <a:srgbClr val="005B7E"/>
                </a:solidFill>
              </a:defRPr>
            </a:lvl1pPr>
            <a:lvl2pPr marL="457200" indent="0">
              <a:buFontTx/>
              <a:buNone/>
              <a:defRPr sz="1000">
                <a:solidFill>
                  <a:srgbClr val="4566F1"/>
                </a:solidFill>
              </a:defRPr>
            </a:lvl2pPr>
            <a:lvl3pPr marL="914400" indent="0">
              <a:buFontTx/>
              <a:buNone/>
              <a:defRPr sz="1000">
                <a:solidFill>
                  <a:srgbClr val="4566F1"/>
                </a:solidFill>
              </a:defRPr>
            </a:lvl3pPr>
            <a:lvl4pPr marL="1371600" indent="0">
              <a:buFontTx/>
              <a:buNone/>
              <a:defRPr sz="1000">
                <a:solidFill>
                  <a:srgbClr val="4566F1"/>
                </a:solidFill>
              </a:defRPr>
            </a:lvl4pPr>
            <a:lvl5pPr marL="1828800" indent="0">
              <a:buFontTx/>
              <a:buNone/>
              <a:defRPr sz="1000">
                <a:solidFill>
                  <a:srgbClr val="4566F1"/>
                </a:solidFill>
              </a:defRPr>
            </a:lvl5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663300"/>
                </a:solidFill>
              </a:rPr>
              <a:t>Актуальность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663300"/>
                </a:solidFill>
              </a:rPr>
              <a:t>Итоги исследования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663300"/>
                </a:solidFill>
              </a:rPr>
              <a:t>Выявление проблемы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0" dirty="0">
                <a:solidFill>
                  <a:srgbClr val="663300"/>
                </a:solidFill>
              </a:rPr>
              <a:t>Поиск решения</a:t>
            </a:r>
          </a:p>
        </p:txBody>
      </p:sp>
      <p:sp>
        <p:nvSpPr>
          <p:cNvPr id="750678423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591264" y="1268760"/>
            <a:ext cx="11045825" cy="982662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r>
              <a:rPr lang="ru-RU" sz="3200" dirty="0">
                <a:solidFill>
                  <a:srgbClr val="663300"/>
                </a:solidFill>
              </a:rPr>
              <a:t>Этапы работы кейс-сессии</a:t>
            </a:r>
          </a:p>
        </p:txBody>
      </p:sp>
      <p:sp>
        <p:nvSpPr>
          <p:cNvPr id="542847907" name="Номер слайда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fld id="{8134836B-2234-B591-F0AF-56C647D4E573}" type="slidenum">
              <a:rPr lang="ru-RU">
                <a:solidFill>
                  <a:srgbClr val="EFDED4"/>
                </a:solidFill>
              </a:rPr>
              <a:pPr/>
              <a:t>3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3" name="Текст 31">
            <a:extLst>
              <a:ext uri="{FF2B5EF4-FFF2-40B4-BE49-F238E27FC236}">
                <a16:creationId xmlns="" xmlns:a16="http://schemas.microsoft.com/office/drawing/2014/main" id="{69561558-6424-FF2F-F484-27FA117ED0C6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4227897" name="Текст 24"/>
          <p:cNvSpPr>
            <a:spLocks noGrp="1"/>
          </p:cNvSpPr>
          <p:nvPr>
            <p:ph type="body" sz="quarter" idx="10"/>
          </p:nvPr>
        </p:nvSpPr>
        <p:spPr bwMode="auto">
          <a:xfrm>
            <a:off x="363695" y="1916832"/>
            <a:ext cx="11492945" cy="4608512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algn="just">
              <a:lnSpc>
                <a:spcPct val="150000"/>
              </a:lnSpc>
              <a:defRPr/>
            </a:pPr>
            <a:r>
              <a:rPr lang="ru-RU" sz="1600" dirty="0">
                <a:solidFill>
                  <a:srgbClr val="663300"/>
                </a:solidFill>
              </a:rPr>
              <a:t>Технологический рывок – пути решения</a:t>
            </a:r>
          </a:p>
          <a:p>
            <a:r>
              <a:rPr lang="ru-RU" sz="1200" b="1" dirty="0" smtClean="0">
                <a:solidFill>
                  <a:srgbClr val="663300"/>
                </a:solidFill>
              </a:rPr>
              <a:t>Объективная </a:t>
            </a:r>
            <a:r>
              <a:rPr lang="ru-RU" sz="1200" b="1" dirty="0">
                <a:solidFill>
                  <a:srgbClr val="663300"/>
                </a:solidFill>
              </a:rPr>
              <a:t>оценка эффективности системы</a:t>
            </a:r>
            <a:r>
              <a:rPr lang="ru-RU" sz="1200" dirty="0">
                <a:solidFill>
                  <a:srgbClr val="663300"/>
                </a:solidFill>
              </a:rPr>
              <a:t/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Внешние оценки, как правило, менее подвержены внутренней субъективности и предвзятости. Анализ таких данных позволяет понять, насколько система внутреннего оценки соответствует международным или отраслевым стандартам.</a:t>
            </a:r>
          </a:p>
          <a:p>
            <a:r>
              <a:rPr lang="ru-RU" sz="1200" b="1" dirty="0">
                <a:solidFill>
                  <a:srgbClr val="663300"/>
                </a:solidFill>
              </a:rPr>
              <a:t>Выявление слабых мест и резервов развития</a:t>
            </a:r>
            <a:r>
              <a:rPr lang="ru-RU" sz="1200" dirty="0">
                <a:solidFill>
                  <a:srgbClr val="663300"/>
                </a:solidFill>
              </a:rPr>
              <a:t/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Сравнивая результаты внешних оценочных процедур с внутренней системой оценки, можно определить несовпадения, недочёты или зоны, требующие улучшения, </a:t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что способствует повышению качества образования.</a:t>
            </a:r>
          </a:p>
          <a:p>
            <a:r>
              <a:rPr lang="ru-RU" sz="1200" b="1" dirty="0">
                <a:solidFill>
                  <a:srgbClr val="663300"/>
                </a:solidFill>
              </a:rPr>
              <a:t>Обоснование принятия управленческих решений</a:t>
            </a:r>
            <a:r>
              <a:rPr lang="ru-RU" sz="1200" dirty="0">
                <a:solidFill>
                  <a:srgbClr val="663300"/>
                </a:solidFill>
              </a:rPr>
              <a:t/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Полученная информация служит основанием для корректировки программ, методик преподавания, а также политики в области образования.</a:t>
            </a:r>
          </a:p>
          <a:p>
            <a:r>
              <a:rPr lang="ru-RU" sz="1200" b="1" dirty="0">
                <a:solidFill>
                  <a:srgbClr val="663300"/>
                </a:solidFill>
              </a:rPr>
              <a:t>Повышение доверия и прозрачности</a:t>
            </a:r>
            <a:r>
              <a:rPr lang="ru-RU" sz="1200" dirty="0">
                <a:solidFill>
                  <a:srgbClr val="663300"/>
                </a:solidFill>
              </a:rPr>
              <a:t/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Наличие и анализ данных внешних оценок повышает уровень доверия к образовательной организации со стороны родителей, студентов, </a:t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государственных контролирующих органов и других заинтересованных сторон.</a:t>
            </a:r>
          </a:p>
          <a:p>
            <a:r>
              <a:rPr lang="ru-RU" sz="1200" b="1" dirty="0" smtClean="0">
                <a:solidFill>
                  <a:srgbClr val="663300"/>
                </a:solidFill>
              </a:rPr>
              <a:t>Мониторинг </a:t>
            </a:r>
            <a:r>
              <a:rPr lang="ru-RU" sz="1200" b="1" dirty="0">
                <a:solidFill>
                  <a:srgbClr val="663300"/>
                </a:solidFill>
              </a:rPr>
              <a:t>и сравнительный анализ</a:t>
            </a:r>
            <a:r>
              <a:rPr lang="ru-RU" sz="1200" dirty="0">
                <a:solidFill>
                  <a:srgbClr val="663300"/>
                </a:solidFill>
              </a:rPr>
              <a:t/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 err="1">
                <a:solidFill>
                  <a:srgbClr val="663300"/>
                </a:solidFill>
              </a:rPr>
              <a:t>Анализ</a:t>
            </a:r>
            <a:r>
              <a:rPr lang="ru-RU" sz="1200" dirty="0">
                <a:solidFill>
                  <a:srgbClr val="663300"/>
                </a:solidFill>
              </a:rPr>
              <a:t> данных внешних оценок помогает сравнивать учебные заведения между собой, выявлять лидеров и аутсайдеров, мотивировать к улучшению образовательных практик.</a:t>
            </a:r>
          </a:p>
          <a:p>
            <a:r>
              <a:rPr lang="ru-RU" sz="1200" b="1" dirty="0">
                <a:solidFill>
                  <a:srgbClr val="663300"/>
                </a:solidFill>
              </a:rPr>
              <a:t>В итоге</a:t>
            </a:r>
            <a:r>
              <a:rPr lang="ru-RU" sz="1200" dirty="0">
                <a:solidFill>
                  <a:srgbClr val="663300"/>
                </a:solidFill>
              </a:rPr>
              <a:t>, такая деятельность способствует созданию системного, прозрачного и устойчивого механизма оценки достижений образовательных результатов, </a:t>
            </a:r>
            <a:br>
              <a:rPr lang="ru-RU" sz="1200" dirty="0">
                <a:solidFill>
                  <a:srgbClr val="663300"/>
                </a:solidFill>
              </a:rPr>
            </a:br>
            <a:r>
              <a:rPr lang="ru-RU" sz="1200" dirty="0">
                <a:solidFill>
                  <a:srgbClr val="663300"/>
                </a:solidFill>
              </a:rPr>
              <a:t>а также повышению качества и конкурентоспособности системы образования в целом.</a:t>
            </a:r>
          </a:p>
        </p:txBody>
      </p:sp>
      <p:sp>
        <p:nvSpPr>
          <p:cNvPr id="368290102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407368" y="1301857"/>
            <a:ext cx="10800000" cy="758991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dirty="0" err="1">
                <a:solidFill>
                  <a:srgbClr val="663300"/>
                </a:solidFill>
              </a:rPr>
              <a:t>Актуальность</a:t>
            </a:r>
            <a:r>
              <a:rPr dirty="0">
                <a:solidFill>
                  <a:srgbClr val="663300"/>
                </a:solidFill>
              </a:rPr>
              <a:t> </a:t>
            </a:r>
            <a:r>
              <a:rPr dirty="0" err="1">
                <a:solidFill>
                  <a:srgbClr val="663300"/>
                </a:solidFill>
              </a:rPr>
              <a:t>проблемы</a:t>
            </a:r>
            <a:endParaRPr dirty="0">
              <a:solidFill>
                <a:srgbClr val="663300"/>
              </a:solidFill>
            </a:endParaRPr>
          </a:p>
        </p:txBody>
      </p:sp>
      <p:sp>
        <p:nvSpPr>
          <p:cNvPr id="2" name="Номер слайда 20">
            <a:extLst>
              <a:ext uri="{FF2B5EF4-FFF2-40B4-BE49-F238E27FC236}">
                <a16:creationId xmlns="" xmlns:a16="http://schemas.microsoft.com/office/drawing/2014/main" id="{D6A91E44-894A-FC4D-7B8A-398A3ED69C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286BFDD2-1737-5B69-A389-F85069ED9C14}" type="slidenum">
              <a:rPr lang="ru-RU">
                <a:solidFill>
                  <a:srgbClr val="EFDED4"/>
                </a:solidFill>
              </a:rPr>
              <a:t>4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3" name="Текст 31">
            <a:extLst>
              <a:ext uri="{FF2B5EF4-FFF2-40B4-BE49-F238E27FC236}">
                <a16:creationId xmlns="" xmlns:a16="http://schemas.microsoft.com/office/drawing/2014/main" id="{A0FFE9D9-44B7-553C-711E-6F25ED3BC291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 dirty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>
            <a:extLst>
              <a:ext uri="{FF2B5EF4-FFF2-40B4-BE49-F238E27FC236}">
                <a16:creationId xmlns="" xmlns:a16="http://schemas.microsoft.com/office/drawing/2014/main" id="{4FDADF52-E4D6-0FBB-0C82-64DB2AC84037}"/>
              </a:ext>
            </a:extLst>
          </p:cNvPr>
          <p:cNvSpPr txBox="1">
            <a:spLocks/>
          </p:cNvSpPr>
          <p:nvPr/>
        </p:nvSpPr>
        <p:spPr bwMode="auto">
          <a:xfrm>
            <a:off x="591264" y="1268760"/>
            <a:ext cx="11045825" cy="982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 kern="1200">
                <a:solidFill>
                  <a:srgbClr val="005B7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rgbClr val="663300"/>
                </a:solidFill>
              </a:rPr>
              <a:t>Влияние профиля обучения на результаты обучения в школе — важная тема, которая отражает, </a:t>
            </a:r>
            <a:br>
              <a:rPr lang="ru-RU" sz="1800" b="0" dirty="0">
                <a:solidFill>
                  <a:srgbClr val="663300"/>
                </a:solidFill>
              </a:rPr>
            </a:br>
            <a:r>
              <a:rPr lang="ru-RU" sz="1800" b="0" dirty="0">
                <a:solidFill>
                  <a:srgbClr val="663300"/>
                </a:solidFill>
              </a:rPr>
              <a:t>как выбор учебного направления или профиля влияет на успеваемость и развитие учащихся. </a:t>
            </a:r>
            <a:br>
              <a:rPr lang="ru-RU" sz="1800" b="0" dirty="0">
                <a:solidFill>
                  <a:srgbClr val="663300"/>
                </a:solidFill>
              </a:rPr>
            </a:br>
            <a:r>
              <a:rPr lang="ru-RU" sz="1800" b="0" dirty="0">
                <a:solidFill>
                  <a:srgbClr val="663300"/>
                </a:solidFill>
              </a:rPr>
              <a:t>Вот основные аспекты этого влияния: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4" name="Текст 31">
            <a:extLst>
              <a:ext uri="{FF2B5EF4-FFF2-40B4-BE49-F238E27FC236}">
                <a16:creationId xmlns="" xmlns:a16="http://schemas.microsoft.com/office/drawing/2014/main" id="{FBD39024-3813-42A3-FD3D-BC294E20C732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 dirty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44B4D07-3B86-1840-E6D1-FCC2AC837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060464"/>
              </p:ext>
            </p:extLst>
          </p:nvPr>
        </p:nvGraphicFramePr>
        <p:xfrm>
          <a:off x="192664" y="2165953"/>
          <a:ext cx="1188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179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="" xmlns:a16="http://schemas.microsoft.com/office/drawing/2014/main" id="{F6FA1933-7BE3-A7D0-2766-E5DA281C9BB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20">
            <a:extLst>
              <a:ext uri="{FF2B5EF4-FFF2-40B4-BE49-F238E27FC236}">
                <a16:creationId xmlns="" xmlns:a16="http://schemas.microsoft.com/office/drawing/2014/main" id="{52326E99-9C1D-EEC6-BEF0-AB7FA2AAB9F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286BFDD2-1737-5B69-A389-F85069ED9C14}" type="slidenum">
              <a:rPr lang="ru-RU">
                <a:solidFill>
                  <a:srgbClr val="EFDED4"/>
                </a:solidFill>
              </a:rPr>
              <a:t>6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3" name="Текст 31">
            <a:extLst>
              <a:ext uri="{FF2B5EF4-FFF2-40B4-BE49-F238E27FC236}">
                <a16:creationId xmlns="" xmlns:a16="http://schemas.microsoft.com/office/drawing/2014/main" id="{CBE6DC89-1EAB-E45B-AC3D-DFE8C283F435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="" xmlns:a16="http://schemas.microsoft.com/office/drawing/2014/main" id="{9762A76A-A591-B689-2D7E-495886D30A48}"/>
              </a:ext>
            </a:extLst>
          </p:cNvPr>
          <p:cNvSpPr txBox="1">
            <a:spLocks/>
          </p:cNvSpPr>
          <p:nvPr/>
        </p:nvSpPr>
        <p:spPr bwMode="auto">
          <a:xfrm>
            <a:off x="280264" y="1484784"/>
            <a:ext cx="11665296" cy="455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4D313E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4D313E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4D313E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D313E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4D313E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Цель </a:t>
            </a:r>
            <a:r>
              <a:rPr lang="ru-RU" sz="2400" dirty="0">
                <a:solidFill>
                  <a:srgbClr val="663300"/>
                </a:solidFill>
              </a:rPr>
              <a:t>- получение актуальной информации о результатах обучающихся </a:t>
            </a:r>
            <a:br>
              <a:rPr lang="ru-RU" sz="2400" dirty="0">
                <a:solidFill>
                  <a:srgbClr val="663300"/>
                </a:solidFill>
              </a:rPr>
            </a:br>
            <a:r>
              <a:rPr lang="ru-RU" sz="2400" dirty="0">
                <a:solidFill>
                  <a:srgbClr val="663300"/>
                </a:solidFill>
              </a:rPr>
              <a:t>по предметам изучаемым на профильном уровне в соответствии с учебным профилем.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Объект</a:t>
            </a:r>
            <a:r>
              <a:rPr lang="ru-RU" sz="2400" dirty="0">
                <a:solidFill>
                  <a:srgbClr val="663300"/>
                </a:solidFill>
              </a:rPr>
              <a:t> - ежегодные количественные результаты, достигнутые обучающимися </a:t>
            </a:r>
            <a:br>
              <a:rPr lang="ru-RU" sz="2400" dirty="0">
                <a:solidFill>
                  <a:srgbClr val="663300"/>
                </a:solidFill>
              </a:rPr>
            </a:br>
            <a:r>
              <a:rPr lang="ru-RU" sz="2400" dirty="0">
                <a:solidFill>
                  <a:srgbClr val="663300"/>
                </a:solidFill>
              </a:rPr>
              <a:t>общеобразовательных организаций Санкт-Петербурга.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Выборка</a:t>
            </a:r>
            <a:r>
              <a:rPr lang="ru-RU" sz="2400" dirty="0">
                <a:solidFill>
                  <a:srgbClr val="663300"/>
                </a:solidFill>
              </a:rPr>
              <a:t> - 170 образовательных организаций, отобранные на основе совокупного анализа результатов массового образования.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>Источник данных</a:t>
            </a:r>
            <a:r>
              <a:rPr lang="ru-RU" sz="2400" dirty="0">
                <a:solidFill>
                  <a:srgbClr val="663300"/>
                </a:solidFill>
              </a:rPr>
              <a:t> - РИС ГИА, подсистема КАИС КРО «Параграф».</a:t>
            </a:r>
          </a:p>
          <a:p>
            <a:pPr marL="0" indent="0">
              <a:buNone/>
            </a:pPr>
            <a:endParaRPr lang="ru-RU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6646511" name="Текст 24"/>
          <p:cNvSpPr>
            <a:spLocks noGrp="1"/>
          </p:cNvSpPr>
          <p:nvPr>
            <p:ph type="body" sz="quarter" idx="10"/>
          </p:nvPr>
        </p:nvSpPr>
        <p:spPr bwMode="auto">
          <a:xfrm>
            <a:off x="299356" y="2002979"/>
            <a:ext cx="11593288" cy="4464496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Наличие профилей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Наличие профильных учебных предметов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Количество обучающихся, выбирающих для ГИА профильные предметы, реализуемые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Процент обучающихся, выбирающих для ГИА профильные предметы, реализуемые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Количество высоких результатов ГИА по профильным предметам, реализуемым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Процент высоких результатов ГИА по профильным предметам, реализуемым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Количество низких результатов ГИА по профильным предметам, реализуемым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Процент низких результатов ГИА по профильным предметам, реализуемым в образовательной организации.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663300"/>
                </a:solidFill>
              </a:rPr>
              <a:t>Средний балл ГИА по профильным учебным предметам, реализуемым в образовательной организации.</a:t>
            </a:r>
          </a:p>
        </p:txBody>
      </p:sp>
      <p:sp>
        <p:nvSpPr>
          <p:cNvPr id="3" name="Заголовок 13">
            <a:extLst>
              <a:ext uri="{FF2B5EF4-FFF2-40B4-BE49-F238E27FC236}">
                <a16:creationId xmlns="" xmlns:a16="http://schemas.microsoft.com/office/drawing/2014/main" id="{4D932B1D-C342-B662-AEEC-36D3E95712A0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96000" y="1060354"/>
            <a:ext cx="10800000" cy="108000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Показатели</a:t>
            </a:r>
            <a:endParaRPr sz="3200" dirty="0">
              <a:solidFill>
                <a:srgbClr val="663300"/>
              </a:solidFill>
            </a:endParaRPr>
          </a:p>
        </p:txBody>
      </p:sp>
      <p:sp>
        <p:nvSpPr>
          <p:cNvPr id="1116687660" name="Номер слайда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85E67EDE-6783-03D6-428D-DEBC4B17F949}" type="slidenum">
              <a:rPr lang="ru-RU">
                <a:solidFill>
                  <a:srgbClr val="EFDED4"/>
                </a:solidFill>
              </a:rPr>
              <a:t>7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4" name="Текст 31">
            <a:extLst>
              <a:ext uri="{FF2B5EF4-FFF2-40B4-BE49-F238E27FC236}">
                <a16:creationId xmlns="" xmlns:a16="http://schemas.microsoft.com/office/drawing/2014/main" id="{8EE29F62-8FDC-22AE-AAD9-59E430B2AAC3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0714959" name="Текст 24"/>
          <p:cNvSpPr>
            <a:spLocks noGrp="1"/>
          </p:cNvSpPr>
          <p:nvPr>
            <p:ph type="body" sz="quarter" idx="10"/>
          </p:nvPr>
        </p:nvSpPr>
        <p:spPr bwMode="auto">
          <a:xfrm>
            <a:off x="696600" y="1988840"/>
            <a:ext cx="10800000" cy="39600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>
                <a:solidFill>
                  <a:srgbClr val="374955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marL="1828800" indent="0" algn="l">
              <a:buNone/>
              <a:defRPr/>
            </a:lvl5pPr>
          </a:lstStyle>
          <a:p>
            <a:pPr>
              <a:defRPr/>
            </a:pPr>
            <a:r>
              <a:rPr lang="ru-RU" sz="2000" dirty="0">
                <a:solidFill>
                  <a:srgbClr val="663300"/>
                </a:solidFill>
              </a:rPr>
              <a:t>Сложность формализации данных о реализуемых профилях: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663300"/>
                </a:solidFill>
              </a:rPr>
              <a:t>Неполнота данных в части привязки реализуемого профиля к конкретному классу и обучающемуся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663300"/>
                </a:solidFill>
              </a:rPr>
              <a:t>Невозможность сопоставить результаты ГИА с реализуемым профилем</a:t>
            </a:r>
          </a:p>
        </p:txBody>
      </p:sp>
      <p:sp>
        <p:nvSpPr>
          <p:cNvPr id="1487653238" name="Заголовок 13"/>
          <p:cNvSpPr>
            <a:spLocks noGrp="1"/>
          </p:cNvSpPr>
          <p:nvPr>
            <p:ph type="title" idx="4294967295"/>
          </p:nvPr>
        </p:nvSpPr>
        <p:spPr bwMode="auto">
          <a:xfrm>
            <a:off x="696600" y="1150938"/>
            <a:ext cx="10800000" cy="1080000"/>
          </a:xfrm>
        </p:spPr>
        <p:txBody>
          <a:bodyPr>
            <a:normAutofit/>
          </a:bodyPr>
          <a:lstStyle>
            <a:lvl1pPr marL="0" marR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663300"/>
                </a:solidFill>
              </a:rPr>
              <a:t>П</a:t>
            </a:r>
            <a:r>
              <a:rPr sz="3200" dirty="0" err="1">
                <a:solidFill>
                  <a:srgbClr val="663300"/>
                </a:solidFill>
              </a:rPr>
              <a:t>роблемы</a:t>
            </a:r>
            <a:endParaRPr sz="3200" dirty="0">
              <a:solidFill>
                <a:srgbClr val="663300"/>
              </a:solidFill>
            </a:endParaRPr>
          </a:p>
        </p:txBody>
      </p:sp>
      <p:sp>
        <p:nvSpPr>
          <p:cNvPr id="1257188002" name="Номер слайда 20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696700" y="390525"/>
            <a:ext cx="495300" cy="485775"/>
          </a:xfrm>
        </p:spPr>
        <p:txBody>
          <a:bodyPr/>
          <a:lstStyle>
            <a:lvl1pPr algn="ctr">
              <a:defRPr sz="2000" b="1">
                <a:solidFill>
                  <a:srgbClr val="005B7E"/>
                </a:solidFill>
              </a:defRPr>
            </a:lvl1pPr>
          </a:lstStyle>
          <a:p>
            <a:pPr>
              <a:defRPr/>
            </a:pPr>
            <a:fld id="{6D6E6593-AC8D-7A14-BCF5-6362B20673F4}" type="slidenum">
              <a:rPr lang="ru-RU">
                <a:solidFill>
                  <a:srgbClr val="EFDED4"/>
                </a:solidFill>
              </a:rPr>
              <a:t>8</a:t>
            </a:fld>
            <a:endParaRPr lang="ru-RU" dirty="0">
              <a:solidFill>
                <a:srgbClr val="EFDED4"/>
              </a:solidFill>
            </a:endParaRPr>
          </a:p>
        </p:txBody>
      </p:sp>
      <p:sp>
        <p:nvSpPr>
          <p:cNvPr id="3" name="Текст 31">
            <a:extLst>
              <a:ext uri="{FF2B5EF4-FFF2-40B4-BE49-F238E27FC236}">
                <a16:creationId xmlns="" xmlns:a16="http://schemas.microsoft.com/office/drawing/2014/main" id="{DB46C430-2787-3015-EC16-315FA082A123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7D3545-5EA3-24A8-F92E-743B946827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6000" y="1301857"/>
            <a:ext cx="10800000" cy="1080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3300"/>
                </a:solidFill>
              </a:rPr>
              <a:t>Результаты исследования</a:t>
            </a:r>
            <a:endParaRPr lang="ru-RU" sz="3200" b="1" dirty="0">
              <a:solidFill>
                <a:srgbClr val="663300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8DC792B-6C3B-88E9-74C3-48EF91830F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6700" y="390525"/>
            <a:ext cx="495300" cy="485775"/>
          </a:xfrm>
        </p:spPr>
        <p:txBody>
          <a:bodyPr/>
          <a:lstStyle/>
          <a:p>
            <a:pPr>
              <a:defRPr/>
            </a:pPr>
            <a:fld id="{16066D03-2ED4-4316-A261-F7530402B97C}" type="slidenum">
              <a:rPr lang="ru-RU" sz="2000" b="1" smtClean="0">
                <a:solidFill>
                  <a:srgbClr val="EFDED4"/>
                </a:solidFill>
              </a:rPr>
              <a:t>9</a:t>
            </a:fld>
            <a:endParaRPr lang="ru-RU" sz="2000" b="1" dirty="0">
              <a:solidFill>
                <a:srgbClr val="EFDED4"/>
              </a:solidFill>
            </a:endParaRPr>
          </a:p>
        </p:txBody>
      </p:sp>
      <p:sp>
        <p:nvSpPr>
          <p:cNvPr id="6" name="Текст 31">
            <a:extLst>
              <a:ext uri="{FF2B5EF4-FFF2-40B4-BE49-F238E27FC236}">
                <a16:creationId xmlns="" xmlns:a16="http://schemas.microsoft.com/office/drawing/2014/main" id="{75C7F746-BB11-C2FB-80B7-F7069AC6F21C}"/>
              </a:ext>
            </a:extLst>
          </p:cNvPr>
          <p:cNvSpPr txBox="1">
            <a:spLocks/>
          </p:cNvSpPr>
          <p:nvPr/>
        </p:nvSpPr>
        <p:spPr bwMode="auto">
          <a:xfrm>
            <a:off x="363695" y="1020076"/>
            <a:ext cx="5791200" cy="281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00" b="1" kern="1200">
                <a:solidFill>
                  <a:srgbClr val="005B7E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000" kern="1200">
                <a:solidFill>
                  <a:srgbClr val="4566F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>
                <a:solidFill>
                  <a:srgbClr val="663300"/>
                </a:solidFill>
              </a:rPr>
              <a:t>Влияние профиля обучения на результаты оценивания в СОО</a:t>
            </a:r>
            <a:endParaRPr lang="ru-RU" sz="1400" dirty="0">
              <a:solidFill>
                <a:srgbClr val="66330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625960"/>
              </p:ext>
            </p:extLst>
          </p:nvPr>
        </p:nvGraphicFramePr>
        <p:xfrm>
          <a:off x="2351584" y="2132856"/>
          <a:ext cx="7524725" cy="43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7320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F4D40AC-7D19-41E2-8F3B-88DAFF883D5A}" vid="{34B44FC9-DAC1-4A32-A5A6-E613D3DFC7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942</TotalTime>
  <Words>522</Words>
  <Application>Microsoft Office PowerPoint</Application>
  <DocSecurity>0</DocSecurity>
  <PresentationFormat>Широкоэкранный</PresentationFormat>
  <Paragraphs>131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Тема1</vt:lpstr>
      <vt:lpstr>Презентация PowerPoint</vt:lpstr>
      <vt:lpstr>Влияние профиля обучения на результаты оценивания на ступени среднего общего образования</vt:lpstr>
      <vt:lpstr>Этапы работы кейс-сессии</vt:lpstr>
      <vt:lpstr>Актуальность проблемы</vt:lpstr>
      <vt:lpstr>Презентация PowerPoint</vt:lpstr>
      <vt:lpstr>Презентация PowerPoint</vt:lpstr>
      <vt:lpstr>Показатели</vt:lpstr>
      <vt:lpstr>Проблемы</vt:lpstr>
      <vt:lpstr>Результаты исследования</vt:lpstr>
      <vt:lpstr>Итоги работы группы</vt:lpstr>
      <vt:lpstr>Гуманитарный профиль обучения</vt:lpstr>
      <vt:lpstr>Гуманитарный профиль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 С. Антипова</dc:creator>
  <cp:keywords/>
  <dc:description/>
  <cp:lastModifiedBy>Дмитрий Б. Голядкин</cp:lastModifiedBy>
  <cp:revision>147</cp:revision>
  <cp:lastPrinted>2025-10-29T10:55:41Z</cp:lastPrinted>
  <dcterms:created xsi:type="dcterms:W3CDTF">2024-11-13T09:32:30Z</dcterms:created>
  <dcterms:modified xsi:type="dcterms:W3CDTF">2025-10-30T09:41:16Z</dcterms:modified>
  <cp:category/>
  <dc:identifier/>
  <cp:contentStatus/>
  <dc:language/>
  <cp:version/>
</cp:coreProperties>
</file>