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391" r:id="rId2"/>
    <p:sldId id="405" r:id="rId3"/>
    <p:sldId id="392" r:id="rId4"/>
    <p:sldId id="410" r:id="rId5"/>
    <p:sldId id="413" r:id="rId6"/>
    <p:sldId id="406" r:id="rId7"/>
    <p:sldId id="407" r:id="rId8"/>
    <p:sldId id="396" r:id="rId9"/>
    <p:sldId id="397" r:id="rId10"/>
    <p:sldId id="398" r:id="rId11"/>
    <p:sldId id="415" r:id="rId12"/>
    <p:sldId id="399" r:id="rId13"/>
    <p:sldId id="400" r:id="rId14"/>
    <p:sldId id="409" r:id="rId15"/>
    <p:sldId id="41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ей Г. Курганов" initials="АГК" lastIdx="9" clrIdx="0">
    <p:extLst>
      <p:ext uri="{19B8F6BF-5375-455C-9EA6-DF929625EA0E}">
        <p15:presenceInfo xmlns:p15="http://schemas.microsoft.com/office/powerpoint/2012/main" userId="S-1-5-21-3976307522-2766404503-3976464801-157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9797"/>
    <a:srgbClr val="C5E0B4"/>
    <a:srgbClr val="FFB7B7"/>
    <a:srgbClr val="40937D"/>
    <a:srgbClr val="79C5B1"/>
    <a:srgbClr val="D4ECE6"/>
    <a:srgbClr val="96D2C2"/>
    <a:srgbClr val="EFDED4"/>
    <a:srgbClr val="816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484" autoAdjust="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38100" cap="rnd">
              <a:solidFill>
                <a:srgbClr val="40937D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38100">
                <a:solidFill>
                  <a:srgbClr val="40937D"/>
                </a:solidFill>
              </a:ln>
              <a:effectLst/>
            </c:spPr>
          </c:marker>
          <c:cat>
            <c:strRef>
              <c:f>Лист2!$BI$2:$BM$2</c:f>
              <c:strCache>
                <c:ptCount val="5"/>
                <c:pt idx="0">
                  <c:v>Факторы, влияющие на ВСОКО</c:v>
                </c:pt>
                <c:pt idx="1">
                  <c:v>Эффективность оценочной деятельности</c:v>
                </c:pt>
                <c:pt idx="2">
                  <c:v>Подготовка обучающихся к участию во ВсОШ </c:v>
                </c:pt>
                <c:pt idx="3">
                  <c:v>Оценка работы методических объединений</c:v>
                </c:pt>
                <c:pt idx="4">
                  <c:v>Самообследование ОО в рамках ВСОКО</c:v>
                </c:pt>
              </c:strCache>
            </c:strRef>
          </c:cat>
          <c:val>
            <c:numRef>
              <c:f>Лист2!$BI$7:$BM$7</c:f>
              <c:numCache>
                <c:formatCode>0%</c:formatCode>
                <c:ptCount val="5"/>
                <c:pt idx="0">
                  <c:v>0.5714285714285714</c:v>
                </c:pt>
                <c:pt idx="1">
                  <c:v>0.72727272727272729</c:v>
                </c:pt>
                <c:pt idx="2">
                  <c:v>0.66666666666666663</c:v>
                </c:pt>
                <c:pt idx="3">
                  <c:v>0.38461538461538464</c:v>
                </c:pt>
                <c:pt idx="4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32-4796-814E-1C44ECA99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211392"/>
        <c:axId val="161211776"/>
      </c:radarChart>
      <c:catAx>
        <c:axId val="16121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1211776"/>
        <c:crosses val="autoZero"/>
        <c:auto val="1"/>
        <c:lblAlgn val="ctr"/>
        <c:lblOffset val="100"/>
        <c:noMultiLvlLbl val="0"/>
      </c:catAx>
      <c:valAx>
        <c:axId val="1612117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16121139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38100" cap="rnd">
              <a:solidFill>
                <a:srgbClr val="40937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0937D"/>
              </a:solidFill>
              <a:ln w="38100">
                <a:solidFill>
                  <a:srgbClr val="40937D"/>
                </a:solidFill>
              </a:ln>
              <a:effectLst/>
            </c:spPr>
          </c:marker>
          <c:cat>
            <c:strRef>
              <c:f>Лист2!$BB$43:$BB$45</c:f>
              <c:strCache>
                <c:ptCount val="3"/>
                <c:pt idx="0">
                  <c:v>Педагоги</c:v>
                </c:pt>
                <c:pt idx="1">
                  <c:v>Обучающиеся</c:v>
                </c:pt>
                <c:pt idx="2">
                  <c:v>Документы</c:v>
                </c:pt>
              </c:strCache>
            </c:strRef>
          </c:cat>
          <c:val>
            <c:numRef>
              <c:f>Лист2!$BF$43:$BF$45</c:f>
              <c:numCache>
                <c:formatCode>0%</c:formatCode>
                <c:ptCount val="3"/>
                <c:pt idx="0">
                  <c:v>0.4</c:v>
                </c:pt>
                <c:pt idx="1">
                  <c:v>0.5</c:v>
                </c:pt>
                <c:pt idx="2">
                  <c:v>0.63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91-41DA-B019-108928745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224272"/>
        <c:axId val="162075088"/>
      </c:radarChart>
      <c:catAx>
        <c:axId val="16122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2075088"/>
        <c:crosses val="autoZero"/>
        <c:auto val="1"/>
        <c:lblAlgn val="ctr"/>
        <c:lblOffset val="100"/>
        <c:noMultiLvlLbl val="0"/>
      </c:catAx>
      <c:valAx>
        <c:axId val="162075088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16122427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38100" cap="rnd">
              <a:solidFill>
                <a:srgbClr val="40937D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38100">
                <a:solidFill>
                  <a:srgbClr val="40937D"/>
                </a:solidFill>
              </a:ln>
              <a:effectLst/>
            </c:spPr>
          </c:marker>
          <c:cat>
            <c:strRef>
              <c:f>Лист2!$BI$2:$BM$2</c:f>
              <c:strCache>
                <c:ptCount val="5"/>
                <c:pt idx="0">
                  <c:v>Факторы, влияющие на ВСОКО</c:v>
                </c:pt>
                <c:pt idx="1">
                  <c:v>Эффективность оценочной деятельности</c:v>
                </c:pt>
                <c:pt idx="2">
                  <c:v>Подготовка обучающихся к участию во ВсОШ </c:v>
                </c:pt>
                <c:pt idx="3">
                  <c:v>Оценка работы методических объединений</c:v>
                </c:pt>
                <c:pt idx="4">
                  <c:v>Самообследование ОО в рамках ВСОКО</c:v>
                </c:pt>
              </c:strCache>
            </c:strRef>
          </c:cat>
          <c:val>
            <c:numRef>
              <c:f>Лист2!$BI$7:$BM$7</c:f>
              <c:numCache>
                <c:formatCode>0%</c:formatCode>
                <c:ptCount val="5"/>
                <c:pt idx="0">
                  <c:v>0.5714285714285714</c:v>
                </c:pt>
                <c:pt idx="1">
                  <c:v>0.72727272727272729</c:v>
                </c:pt>
                <c:pt idx="2">
                  <c:v>0.66666666666666663</c:v>
                </c:pt>
                <c:pt idx="3">
                  <c:v>0.38461538461538464</c:v>
                </c:pt>
                <c:pt idx="4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32-4796-814E-1C44ECA99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830496"/>
        <c:axId val="162828928"/>
      </c:radarChart>
      <c:catAx>
        <c:axId val="16283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2828928"/>
        <c:crosses val="autoZero"/>
        <c:auto val="1"/>
        <c:lblAlgn val="ctr"/>
        <c:lblOffset val="100"/>
        <c:noMultiLvlLbl val="0"/>
      </c:catAx>
      <c:valAx>
        <c:axId val="1628289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16283049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38100" cap="rnd">
              <a:solidFill>
                <a:srgbClr val="40937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0937D"/>
              </a:solidFill>
              <a:ln w="38100">
                <a:solidFill>
                  <a:srgbClr val="40937D"/>
                </a:solidFill>
              </a:ln>
              <a:effectLst/>
            </c:spPr>
          </c:marker>
          <c:cat>
            <c:strRef>
              <c:f>Лист2!$BB$43:$BB$45</c:f>
              <c:strCache>
                <c:ptCount val="3"/>
                <c:pt idx="0">
                  <c:v>Педагоги</c:v>
                </c:pt>
                <c:pt idx="1">
                  <c:v>Обучающиеся</c:v>
                </c:pt>
                <c:pt idx="2">
                  <c:v>Документы</c:v>
                </c:pt>
              </c:strCache>
            </c:strRef>
          </c:cat>
          <c:val>
            <c:numRef>
              <c:f>Лист2!$BF$43:$BF$45</c:f>
              <c:numCache>
                <c:formatCode>0%</c:formatCode>
                <c:ptCount val="3"/>
                <c:pt idx="0">
                  <c:v>0.4</c:v>
                </c:pt>
                <c:pt idx="1">
                  <c:v>0.5</c:v>
                </c:pt>
                <c:pt idx="2">
                  <c:v>0.63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91-41DA-B019-108928745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829320"/>
        <c:axId val="162830888"/>
      </c:radarChart>
      <c:catAx>
        <c:axId val="162829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2830888"/>
        <c:crosses val="autoZero"/>
        <c:auto val="1"/>
        <c:lblAlgn val="ctr"/>
        <c:lblOffset val="100"/>
        <c:noMultiLvlLbl val="0"/>
      </c:catAx>
      <c:valAx>
        <c:axId val="162830888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16282932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8D84B-43F8-43DC-AE62-535EA7082BD5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C360D-069F-4B92-B11E-FF58580411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347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82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387271" y="1301857"/>
            <a:ext cx="11453812" cy="5176435"/>
          </a:xfrm>
        </p:spPr>
        <p:txBody>
          <a:bodyPr/>
          <a:lstStyle>
            <a:lvl1pPr>
              <a:defRPr>
                <a:solidFill>
                  <a:srgbClr val="4D313E"/>
                </a:solidFill>
              </a:defRPr>
            </a:lvl1pPr>
            <a:lvl2pPr>
              <a:defRPr>
                <a:solidFill>
                  <a:srgbClr val="4D313E"/>
                </a:solidFill>
              </a:defRPr>
            </a:lvl2pPr>
            <a:lvl3pPr>
              <a:defRPr>
                <a:solidFill>
                  <a:srgbClr val="4D313E"/>
                </a:solidFill>
              </a:defRPr>
            </a:lvl3pPr>
            <a:lvl4pPr>
              <a:defRPr>
                <a:solidFill>
                  <a:srgbClr val="4D313E"/>
                </a:solidFill>
              </a:defRPr>
            </a:lvl4pPr>
            <a:lvl5pPr>
              <a:defRPr>
                <a:solidFill>
                  <a:srgbClr val="4D313E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155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7ADF-AF90-43E3-900A-1ABD2D3F5BE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5A89F-3D35-4E32-8CAB-A10A74D9921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sv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sv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720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"/>
          <p:cNvSpPr txBox="1">
            <a:spLocks/>
          </p:cNvSpPr>
          <p:nvPr/>
        </p:nvSpPr>
        <p:spPr>
          <a:xfrm>
            <a:off x="464360" y="1191919"/>
            <a:ext cx="11453812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Критерий 2: Эффективность оценочной деятельности</a:t>
            </a:r>
          </a:p>
        </p:txBody>
      </p: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0333222"/>
              </p:ext>
            </p:extLst>
          </p:nvPr>
        </p:nvGraphicFramePr>
        <p:xfrm>
          <a:off x="547820" y="1601185"/>
          <a:ext cx="11286891" cy="5037963"/>
        </p:xfrm>
        <a:graphic>
          <a:graphicData uri="http://schemas.openxmlformats.org/drawingml/2006/table">
            <a:tbl>
              <a:tblPr firstRow="1" firstCol="1" bandRow="1"/>
              <a:tblGrid>
                <a:gridCol w="73899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97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171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634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Источники данных</a:t>
                      </a: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03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мероприятий по повышению объективности (разработка единых критериев, перекрестная проверка работ, сопоставимость результатов внутренней аттестации с внешними оценками (ГИА, ВПР), привлечение внешних экспертов)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Положение о ВСОКО, План ВСОКО</a:t>
                      </a:r>
                      <a:endParaRPr lang="ru-RU" sz="17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47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ВСОКО используются для корректировки оценочных средств и процедур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Отчёт по самообследованию</a:t>
                      </a:r>
                      <a:endParaRPr lang="ru-RU" sz="17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270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ВСОКО учитываются при планировании мероприятий по повышению квалификации педагогов в области оценивания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Отчёт по самообследованию</a:t>
                      </a:r>
                      <a:endParaRPr lang="ru-RU" sz="17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949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ВСОКО влияют на принятие управленческих решений, направленных на повышение качества образования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Отчёт по самообследованию</a:t>
                      </a:r>
                      <a:endParaRPr lang="ru-RU" sz="17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4365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сроков проведения промежуточной аттестации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ГОП, Учебный план, Положение о ВСОКО, Положение о текущем контроле успеваемости и промежуточной аттестации</a:t>
                      </a:r>
                      <a:endParaRPr lang="ru-RU" sz="17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365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контрольных мероприятий соответствует требованиям СанПиН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ГОП</a:t>
                      </a:r>
                      <a:endParaRPr lang="ru-RU" sz="17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2509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29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408ADB8-C9FD-7E7D-4B4A-C8DC5801B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">
            <a:extLst>
              <a:ext uri="{FF2B5EF4-FFF2-40B4-BE49-F238E27FC236}">
                <a16:creationId xmlns:a16="http://schemas.microsoft.com/office/drawing/2014/main" xmlns="" id="{86611124-B24C-31B2-7A57-9E7BBE3378CD}"/>
              </a:ext>
            </a:extLst>
          </p:cNvPr>
          <p:cNvSpPr txBox="1">
            <a:spLocks/>
          </p:cNvSpPr>
          <p:nvPr/>
        </p:nvSpPr>
        <p:spPr>
          <a:xfrm>
            <a:off x="380900" y="1182192"/>
            <a:ext cx="11453812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Критерий 2: Эффективность оценочной деятельности</a:t>
            </a:r>
          </a:p>
        </p:txBody>
      </p:sp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xmlns="" id="{7999843D-8DCC-8BE4-A3A7-937487B150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752412"/>
              </p:ext>
            </p:extLst>
          </p:nvPr>
        </p:nvGraphicFramePr>
        <p:xfrm>
          <a:off x="547821" y="1591458"/>
          <a:ext cx="11286891" cy="4464431"/>
        </p:xfrm>
        <a:graphic>
          <a:graphicData uri="http://schemas.openxmlformats.org/drawingml/2006/table">
            <a:tbl>
              <a:tblPr firstRow="1" firstCol="1" bandRow="1"/>
              <a:tblGrid>
                <a:gridCol w="67576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65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327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634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Источники данных</a:t>
                      </a: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04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Учет различных видов оценочных процедур (текущий контроль, тематический контроль, промежуточная аттестация)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ГОП, Учебный план, Положение о ВСОКО, Положение о текущем контроле успеваемости и промежуточной аттестации</a:t>
                      </a:r>
                      <a:endParaRPr lang="ru-RU" sz="17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88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графике отсутствуют внутренние оценочные процедуры, дублирующие процедуры федерального, регионального, муниципального уровней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ГОП</a:t>
                      </a:r>
                      <a:endParaRPr lang="ru-RU" sz="17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47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контрольных мероприятий соответствует целям и задачам ООП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ООП, ГОП</a:t>
                      </a:r>
                      <a:endParaRPr lang="ru-RU" sz="17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7896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учитывает результаты внутреннего мониторинга образовательных достижений (ВСОКО)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ООП, Положение о ВСОКО, План ВСОКО, ГОП, Отчет о самообследовании</a:t>
                      </a:r>
                      <a:endParaRPr lang="ru-RU" sz="17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446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включает оценочные процедуры, направленные на оценку всех видов образовательных результатов (предметных, метапредметных, личностных)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Положение о ВСОКО, План ВСОКО</a:t>
                      </a:r>
                      <a:endParaRPr lang="ru-RU" sz="17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940" marR="2794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32419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7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22 </a:t>
                      </a:r>
                      <a:endParaRPr lang="ru-RU" sz="17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7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pic>
        <p:nvPicPr>
          <p:cNvPr id="2" name="Рисунок 1" descr="Стоп со сплошной заливкой">
            <a:extLst>
              <a:ext uri="{FF2B5EF4-FFF2-40B4-BE49-F238E27FC236}">
                <a16:creationId xmlns:a16="http://schemas.microsoft.com/office/drawing/2014/main" xmlns="" id="{FAE5A7FD-74B8-DF06-EBCE-990AD37CC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214710" y="6145184"/>
            <a:ext cx="403698" cy="403698"/>
          </a:xfrm>
          <a:prstGeom prst="rect">
            <a:avLst/>
          </a:prstGeom>
        </p:spPr>
      </p:pic>
      <p:pic>
        <p:nvPicPr>
          <p:cNvPr id="3" name="Рисунок 2" descr="Стоп со сплошной заливкой">
            <a:extLst>
              <a:ext uri="{FF2B5EF4-FFF2-40B4-BE49-F238E27FC236}">
                <a16:creationId xmlns:a16="http://schemas.microsoft.com/office/drawing/2014/main" xmlns="" id="{B368A52A-ACFB-52BE-CEF2-940A68D134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222413" y="6145184"/>
            <a:ext cx="403698" cy="403698"/>
          </a:xfrm>
          <a:prstGeom prst="rect">
            <a:avLst/>
          </a:prstGeom>
        </p:spPr>
      </p:pic>
      <p:sp>
        <p:nvSpPr>
          <p:cNvPr id="4" name="Текст 1">
            <a:extLst>
              <a:ext uri="{FF2B5EF4-FFF2-40B4-BE49-F238E27FC236}">
                <a16:creationId xmlns:a16="http://schemas.microsoft.com/office/drawing/2014/main" xmlns="" id="{0BA1341D-4037-3B80-C241-03CFB8EAD1A2}"/>
              </a:ext>
            </a:extLst>
          </p:cNvPr>
          <p:cNvSpPr txBox="1">
            <a:spLocks/>
          </p:cNvSpPr>
          <p:nvPr/>
        </p:nvSpPr>
        <p:spPr>
          <a:xfrm>
            <a:off x="4641291" y="6139616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педагоги</a:t>
            </a:r>
          </a:p>
        </p:txBody>
      </p:sp>
      <p:sp>
        <p:nvSpPr>
          <p:cNvPr id="7" name="Текст 1">
            <a:extLst>
              <a:ext uri="{FF2B5EF4-FFF2-40B4-BE49-F238E27FC236}">
                <a16:creationId xmlns:a16="http://schemas.microsoft.com/office/drawing/2014/main" xmlns="" id="{232C874D-1D5B-E974-B5C2-787C831E3C77}"/>
              </a:ext>
            </a:extLst>
          </p:cNvPr>
          <p:cNvSpPr txBox="1">
            <a:spLocks/>
          </p:cNvSpPr>
          <p:nvPr/>
        </p:nvSpPr>
        <p:spPr>
          <a:xfrm>
            <a:off x="2721424" y="6139616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документы</a:t>
            </a:r>
          </a:p>
        </p:txBody>
      </p:sp>
      <p:pic>
        <p:nvPicPr>
          <p:cNvPr id="8" name="Рисунок 7" descr="Стоп со сплошной заливкой">
            <a:extLst>
              <a:ext uri="{FF2B5EF4-FFF2-40B4-BE49-F238E27FC236}">
                <a16:creationId xmlns:a16="http://schemas.microsoft.com/office/drawing/2014/main" xmlns="" id="{047C8B0B-006C-A1B7-DCD1-AA3BBA4D7C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7142280" y="6145184"/>
            <a:ext cx="403698" cy="403698"/>
          </a:xfrm>
          <a:prstGeom prst="rect">
            <a:avLst/>
          </a:prstGeom>
        </p:spPr>
      </p:pic>
      <p:sp>
        <p:nvSpPr>
          <p:cNvPr id="9" name="Текст 1">
            <a:extLst>
              <a:ext uri="{FF2B5EF4-FFF2-40B4-BE49-F238E27FC236}">
                <a16:creationId xmlns:a16="http://schemas.microsoft.com/office/drawing/2014/main" xmlns="" id="{CC1507FD-4F8E-267B-EC67-E0B60D623E97}"/>
              </a:ext>
            </a:extLst>
          </p:cNvPr>
          <p:cNvSpPr txBox="1">
            <a:spLocks/>
          </p:cNvSpPr>
          <p:nvPr/>
        </p:nvSpPr>
        <p:spPr>
          <a:xfrm>
            <a:off x="6741203" y="6174737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обучающиеся</a:t>
            </a:r>
          </a:p>
        </p:txBody>
      </p:sp>
    </p:spTree>
    <p:extLst>
      <p:ext uri="{BB962C8B-B14F-4D97-AF65-F5344CB8AC3E}">
        <p14:creationId xmlns:p14="http://schemas.microsoft.com/office/powerpoint/2010/main" val="65785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"/>
          <p:cNvSpPr>
            <a:spLocks noGrp="1"/>
          </p:cNvSpPr>
          <p:nvPr>
            <p:ph type="body" sz="quarter" idx="10"/>
          </p:nvPr>
        </p:nvSpPr>
        <p:spPr>
          <a:xfrm>
            <a:off x="439029" y="1389945"/>
            <a:ext cx="11453812" cy="4092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/>
              <a:t>Критерий 3: Подготовка обучающихся к участию во ВсОШ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1B6A587E-8258-E8F8-5F9E-44C6F6440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939597"/>
              </p:ext>
            </p:extLst>
          </p:nvPr>
        </p:nvGraphicFramePr>
        <p:xfrm>
          <a:off x="684877" y="2031475"/>
          <a:ext cx="10962115" cy="3228467"/>
        </p:xfrm>
        <a:graphic>
          <a:graphicData uri="http://schemas.openxmlformats.org/drawingml/2006/table">
            <a:tbl>
              <a:tblPr firstRow="1" firstCol="1" bandRow="1"/>
              <a:tblGrid>
                <a:gridCol w="6659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3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893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81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33949" marR="339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Участники Всероссийской</a:t>
                      </a:r>
                      <a:r>
                        <a:rPr lang="ru-RU" sz="18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Олимпиады Школьников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Региональная статистика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6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Призеры Всероссийской</a:t>
                      </a:r>
                      <a:r>
                        <a:rPr lang="ru-RU" sz="18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Олимпиады Школьников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Региональная статистика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6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Победители Всероссийской Олимпиады Школьников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Региональная статистика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Успешность участия на региональном этапе ВсОШ по профильным предметам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Региональная статистика, ООП СОО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9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Представленность профильных курсов в плане внеурочной деятельности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ООП СОО, План внеурочной деятельности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9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Проведение внутренних оценочных процедур по профильным предметам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ГОП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62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6 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6" name="Рисунок 5" descr="Стоп со сплошной заливкой">
            <a:extLst>
              <a:ext uri="{FF2B5EF4-FFF2-40B4-BE49-F238E27FC236}">
                <a16:creationId xmlns:a16="http://schemas.microsoft.com/office/drawing/2014/main" xmlns="" id="{418DC1C4-78A0-F6CA-DA5E-E5EABBAE5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963740" y="6057635"/>
            <a:ext cx="403698" cy="403698"/>
          </a:xfrm>
          <a:prstGeom prst="rect">
            <a:avLst/>
          </a:prstGeom>
        </p:spPr>
      </p:pic>
      <p:sp>
        <p:nvSpPr>
          <p:cNvPr id="7" name="Текст 1">
            <a:extLst>
              <a:ext uri="{FF2B5EF4-FFF2-40B4-BE49-F238E27FC236}">
                <a16:creationId xmlns:a16="http://schemas.microsoft.com/office/drawing/2014/main" xmlns="" id="{37907384-CB84-02F5-917A-81809FD4228E}"/>
              </a:ext>
            </a:extLst>
          </p:cNvPr>
          <p:cNvSpPr txBox="1">
            <a:spLocks/>
          </p:cNvSpPr>
          <p:nvPr/>
        </p:nvSpPr>
        <p:spPr>
          <a:xfrm>
            <a:off x="3470454" y="6052067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документы</a:t>
            </a:r>
          </a:p>
        </p:txBody>
      </p:sp>
      <p:pic>
        <p:nvPicPr>
          <p:cNvPr id="8" name="Рисунок 7" descr="Стоп со сплошной заливкой">
            <a:extLst>
              <a:ext uri="{FF2B5EF4-FFF2-40B4-BE49-F238E27FC236}">
                <a16:creationId xmlns:a16="http://schemas.microsoft.com/office/drawing/2014/main" xmlns="" id="{67AED6A6-DBA2-52B6-8901-E402248316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120876" y="6034075"/>
            <a:ext cx="403698" cy="403698"/>
          </a:xfrm>
          <a:prstGeom prst="rect">
            <a:avLst/>
          </a:prstGeom>
        </p:spPr>
      </p:pic>
      <p:sp>
        <p:nvSpPr>
          <p:cNvPr id="9" name="Текст 1">
            <a:extLst>
              <a:ext uri="{FF2B5EF4-FFF2-40B4-BE49-F238E27FC236}">
                <a16:creationId xmlns:a16="http://schemas.microsoft.com/office/drawing/2014/main" xmlns="" id="{10893C9A-DB55-1BEA-6204-DFFBFD556B4D}"/>
              </a:ext>
            </a:extLst>
          </p:cNvPr>
          <p:cNvSpPr txBox="1">
            <a:spLocks/>
          </p:cNvSpPr>
          <p:nvPr/>
        </p:nvSpPr>
        <p:spPr>
          <a:xfrm>
            <a:off x="5719799" y="6063628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обучающиеся</a:t>
            </a:r>
          </a:p>
        </p:txBody>
      </p:sp>
    </p:spTree>
    <p:extLst>
      <p:ext uri="{BB962C8B-B14F-4D97-AF65-F5344CB8AC3E}">
        <p14:creationId xmlns:p14="http://schemas.microsoft.com/office/powerpoint/2010/main" val="36939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"/>
          <p:cNvSpPr txBox="1">
            <a:spLocks/>
          </p:cNvSpPr>
          <p:nvPr/>
        </p:nvSpPr>
        <p:spPr>
          <a:xfrm>
            <a:off x="387271" y="1457133"/>
            <a:ext cx="11453812" cy="570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Критерий 4: Оценка работы Методических объединений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A45E6608-F532-2061-7D9D-DF41D56ED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782585"/>
              </p:ext>
            </p:extLst>
          </p:nvPr>
        </p:nvGraphicFramePr>
        <p:xfrm>
          <a:off x="496110" y="2239200"/>
          <a:ext cx="10807429" cy="3228467"/>
        </p:xfrm>
        <a:graphic>
          <a:graphicData uri="http://schemas.openxmlformats.org/drawingml/2006/table">
            <a:tbl>
              <a:tblPr firstRow="1" firstCol="1" bandRow="1"/>
              <a:tblGrid>
                <a:gridCol w="5280730">
                  <a:extLst>
                    <a:ext uri="{9D8B030D-6E8A-4147-A177-3AD203B41FA5}">
                      <a16:colId xmlns:a16="http://schemas.microsoft.com/office/drawing/2014/main" xmlns="" val="3713696454"/>
                    </a:ext>
                  </a:extLst>
                </a:gridCol>
                <a:gridCol w="1902309">
                  <a:extLst>
                    <a:ext uri="{9D8B030D-6E8A-4147-A177-3AD203B41FA5}">
                      <a16:colId xmlns:a16="http://schemas.microsoft.com/office/drawing/2014/main" xmlns="" val="2892526679"/>
                    </a:ext>
                  </a:extLst>
                </a:gridCol>
                <a:gridCol w="3624390">
                  <a:extLst>
                    <a:ext uri="{9D8B030D-6E8A-4147-A177-3AD203B41FA5}">
                      <a16:colId xmlns:a16="http://schemas.microsoft.com/office/drawing/2014/main" xmlns="" val="3999743930"/>
                    </a:ext>
                  </a:extLst>
                </a:gridCol>
              </a:tblGrid>
              <a:tr h="2914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75281120"/>
                  </a:ext>
                </a:extLst>
              </a:tr>
              <a:tr h="15845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Квалификация педагогических работников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ИС «Параграф», отчет о результатах самообследования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6730312"/>
                  </a:ext>
                </a:extLst>
              </a:tr>
              <a:tr h="1862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 методических объединений школы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План методической работы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5963271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Дорожная карта подготовки к ГИА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Дорожная карта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3198842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 мониторинга качества преподавания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План методической работы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471021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Программа работы с одаренными детьми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План ВСОКО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7805282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Организована работа системы наставничества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План ВСОКО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6878777"/>
                  </a:ext>
                </a:extLst>
              </a:tr>
              <a:tr h="1862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Анализ работы школьных методических сообществ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Отчет о результатах самообследования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8170970"/>
                  </a:ext>
                </a:extLst>
              </a:tr>
              <a:tr h="58197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13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27390435"/>
                  </a:ext>
                </a:extLst>
              </a:tr>
            </a:tbl>
          </a:graphicData>
        </a:graphic>
      </p:graphicFrame>
      <p:pic>
        <p:nvPicPr>
          <p:cNvPr id="6" name="Рисунок 5" descr="Стоп со сплошной заливкой">
            <a:extLst>
              <a:ext uri="{FF2B5EF4-FFF2-40B4-BE49-F238E27FC236}">
                <a16:creationId xmlns:a16="http://schemas.microsoft.com/office/drawing/2014/main" xmlns="" id="{9813BEAE-FA2D-660B-65C4-20DAE559F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214710" y="6028452"/>
            <a:ext cx="403698" cy="403698"/>
          </a:xfrm>
          <a:prstGeom prst="rect">
            <a:avLst/>
          </a:prstGeom>
        </p:spPr>
      </p:pic>
      <p:pic>
        <p:nvPicPr>
          <p:cNvPr id="7" name="Рисунок 6" descr="Стоп со сплошной заливкой">
            <a:extLst>
              <a:ext uri="{FF2B5EF4-FFF2-40B4-BE49-F238E27FC236}">
                <a16:creationId xmlns:a16="http://schemas.microsoft.com/office/drawing/2014/main" xmlns="" id="{F470131B-8879-E48F-8F7E-83829F06E6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222413" y="6028452"/>
            <a:ext cx="403698" cy="403698"/>
          </a:xfrm>
          <a:prstGeom prst="rect">
            <a:avLst/>
          </a:prstGeom>
        </p:spPr>
      </p:pic>
      <p:sp>
        <p:nvSpPr>
          <p:cNvPr id="8" name="Текст 1">
            <a:extLst>
              <a:ext uri="{FF2B5EF4-FFF2-40B4-BE49-F238E27FC236}">
                <a16:creationId xmlns:a16="http://schemas.microsoft.com/office/drawing/2014/main" xmlns="" id="{E0A331B5-F932-7309-42E7-0588AE4C29BD}"/>
              </a:ext>
            </a:extLst>
          </p:cNvPr>
          <p:cNvSpPr txBox="1">
            <a:spLocks/>
          </p:cNvSpPr>
          <p:nvPr/>
        </p:nvSpPr>
        <p:spPr>
          <a:xfrm>
            <a:off x="4641291" y="6022884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педагоги</a:t>
            </a:r>
          </a:p>
        </p:txBody>
      </p:sp>
      <p:sp>
        <p:nvSpPr>
          <p:cNvPr id="9" name="Текст 1">
            <a:extLst>
              <a:ext uri="{FF2B5EF4-FFF2-40B4-BE49-F238E27FC236}">
                <a16:creationId xmlns:a16="http://schemas.microsoft.com/office/drawing/2014/main" xmlns="" id="{4697A2E0-B32B-5760-2E21-8F641D4E57A6}"/>
              </a:ext>
            </a:extLst>
          </p:cNvPr>
          <p:cNvSpPr txBox="1">
            <a:spLocks/>
          </p:cNvSpPr>
          <p:nvPr/>
        </p:nvSpPr>
        <p:spPr>
          <a:xfrm>
            <a:off x="2721424" y="6022884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документы</a:t>
            </a:r>
          </a:p>
        </p:txBody>
      </p:sp>
      <p:pic>
        <p:nvPicPr>
          <p:cNvPr id="10" name="Рисунок 9" descr="Стоп со сплошной заливкой">
            <a:extLst>
              <a:ext uri="{FF2B5EF4-FFF2-40B4-BE49-F238E27FC236}">
                <a16:creationId xmlns:a16="http://schemas.microsoft.com/office/drawing/2014/main" xmlns="" id="{BF11B95B-E67F-70CC-8FC8-E70230BD85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7142280" y="6028452"/>
            <a:ext cx="403698" cy="403698"/>
          </a:xfrm>
          <a:prstGeom prst="rect">
            <a:avLst/>
          </a:prstGeom>
        </p:spPr>
      </p:pic>
      <p:sp>
        <p:nvSpPr>
          <p:cNvPr id="11" name="Текст 1">
            <a:extLst>
              <a:ext uri="{FF2B5EF4-FFF2-40B4-BE49-F238E27FC236}">
                <a16:creationId xmlns:a16="http://schemas.microsoft.com/office/drawing/2014/main" xmlns="" id="{93FEAF6F-68A9-C639-AD45-ED7E30D80A30}"/>
              </a:ext>
            </a:extLst>
          </p:cNvPr>
          <p:cNvSpPr txBox="1">
            <a:spLocks/>
          </p:cNvSpPr>
          <p:nvPr/>
        </p:nvSpPr>
        <p:spPr>
          <a:xfrm>
            <a:off x="6741203" y="6058005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обучающиеся</a:t>
            </a:r>
          </a:p>
        </p:txBody>
      </p:sp>
    </p:spTree>
    <p:extLst>
      <p:ext uri="{BB962C8B-B14F-4D97-AF65-F5344CB8AC3E}">
        <p14:creationId xmlns:p14="http://schemas.microsoft.com/office/powerpoint/2010/main" val="277858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"/>
          <p:cNvSpPr txBox="1">
            <a:spLocks/>
          </p:cNvSpPr>
          <p:nvPr/>
        </p:nvSpPr>
        <p:spPr>
          <a:xfrm>
            <a:off x="185981" y="1410743"/>
            <a:ext cx="11453812" cy="517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Критерий 5: Самообследование ОО в рамках ВСОКО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596228"/>
              </p:ext>
            </p:extLst>
          </p:nvPr>
        </p:nvGraphicFramePr>
        <p:xfrm>
          <a:off x="807396" y="2081497"/>
          <a:ext cx="10832397" cy="3521964"/>
        </p:xfrm>
        <a:graphic>
          <a:graphicData uri="http://schemas.openxmlformats.org/drawingml/2006/table">
            <a:tbl>
              <a:tblPr firstRow="1" firstCol="1" bandRow="1"/>
              <a:tblGrid>
                <a:gridCol w="7042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342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553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99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Источники данных</a:t>
                      </a: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раздела о функционировании ВСОКО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Отчет о результатах самообследования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сравнительного анализа результатов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динамического анализа результатов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результатов внутренних оценочных процедур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выводов по результатам оценочных процедур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рекомендаций по результатам оценочных процедур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759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Описание теоретической основы ВСОКО (цели, задачи, направления)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142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Описание различных направлений деятельности ВСОКО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Описание мероприятий, направленных на объективность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95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Отсутствие персональных данных обучающихся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6218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10 </a:t>
                      </a:r>
                      <a:endParaRPr lang="ru-RU" sz="18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3" name="Рисунок 2" descr="Стоп со сплошной заливкой">
            <a:extLst>
              <a:ext uri="{FF2B5EF4-FFF2-40B4-BE49-F238E27FC236}">
                <a16:creationId xmlns:a16="http://schemas.microsoft.com/office/drawing/2014/main" xmlns="" id="{D4F04589-C204-5429-EC25-A19D4BED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89291" y="5904777"/>
            <a:ext cx="403698" cy="403698"/>
          </a:xfrm>
          <a:prstGeom prst="rect">
            <a:avLst/>
          </a:prstGeom>
        </p:spPr>
      </p:pic>
      <p:sp>
        <p:nvSpPr>
          <p:cNvPr id="6" name="Текст 1">
            <a:extLst>
              <a:ext uri="{FF2B5EF4-FFF2-40B4-BE49-F238E27FC236}">
                <a16:creationId xmlns:a16="http://schemas.microsoft.com/office/drawing/2014/main" xmlns="" id="{8CCA60BF-9C5A-164E-AB44-F5B28DBD87DC}"/>
              </a:ext>
            </a:extLst>
          </p:cNvPr>
          <p:cNvSpPr txBox="1">
            <a:spLocks/>
          </p:cNvSpPr>
          <p:nvPr/>
        </p:nvSpPr>
        <p:spPr>
          <a:xfrm>
            <a:off x="4996005" y="5899209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документы</a:t>
            </a:r>
          </a:p>
        </p:txBody>
      </p:sp>
    </p:spTree>
    <p:extLst>
      <p:ext uri="{BB962C8B-B14F-4D97-AF65-F5344CB8AC3E}">
        <p14:creationId xmlns:p14="http://schemas.microsoft.com/office/powerpoint/2010/main" val="101007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A43A3C-E475-F57F-5161-15E3641B0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17BDFB7C-1B54-6301-5434-007E5B0CC6F9}"/>
              </a:ext>
            </a:extLst>
          </p:cNvPr>
          <p:cNvGraphicFramePr>
            <a:graphicFrameLocks noGrp="1"/>
          </p:cNvGraphicFramePr>
          <p:nvPr/>
        </p:nvGraphicFramePr>
        <p:xfrm>
          <a:off x="5166372" y="1953637"/>
          <a:ext cx="6341445" cy="1574546"/>
        </p:xfrm>
        <a:graphic>
          <a:graphicData uri="http://schemas.openxmlformats.org/drawingml/2006/table">
            <a:tbl>
              <a:tblPr firstRow="1" firstCol="1" bandRow="1"/>
              <a:tblGrid>
                <a:gridCol w="32272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59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61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критерия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по критерию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Набранное количество баллов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достижения критерия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 влияющие на ВСОКО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Эффективность оценочной деятельности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обучающихся к участию во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ВсОШ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работы методических объединений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Самообследование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ОО в рамках ВСОКО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9C0B9736-C787-AF47-ECB2-7384664AB389}"/>
              </a:ext>
            </a:extLst>
          </p:cNvPr>
          <p:cNvGraphicFramePr>
            <a:graphicFrameLocks noGrp="1"/>
          </p:cNvGraphicFramePr>
          <p:nvPr/>
        </p:nvGraphicFramePr>
        <p:xfrm>
          <a:off x="5166373" y="4056713"/>
          <a:ext cx="6341445" cy="996665"/>
        </p:xfrm>
        <a:graphic>
          <a:graphicData uri="http://schemas.openxmlformats.org/drawingml/2006/table">
            <a:tbl>
              <a:tblPr firstRow="1" firstCol="1" bandRow="1"/>
              <a:tblGrid>
                <a:gridCol w="24326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7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25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315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Исследуемая группа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Набранное количество баллов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достижения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6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6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Обучающиеся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3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2723D5D6-98FC-78E9-D09F-922E780B9841}"/>
              </a:ext>
            </a:extLst>
          </p:cNvPr>
          <p:cNvGraphicFramePr/>
          <p:nvPr/>
        </p:nvGraphicFramePr>
        <p:xfrm>
          <a:off x="90535" y="1267486"/>
          <a:ext cx="4763567" cy="293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2E1CE522-AFF5-E05E-FBD5-519C690693BA}"/>
              </a:ext>
            </a:extLst>
          </p:cNvPr>
          <p:cNvGraphicFramePr/>
          <p:nvPr/>
        </p:nvGraphicFramePr>
        <p:xfrm>
          <a:off x="422342" y="4071304"/>
          <a:ext cx="4078891" cy="250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980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387271" y="1301857"/>
            <a:ext cx="11453812" cy="3770475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cs typeface="Arial" panose="020B0604020202020204" pitchFamily="34" charset="0"/>
              </a:rPr>
              <a:t>ВСОКО как источник информации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cs typeface="Arial" panose="020B0604020202020204" pitchFamily="34" charset="0"/>
              </a:rPr>
              <a:t>о школе и ресурс управления качеством</a:t>
            </a:r>
          </a:p>
        </p:txBody>
      </p:sp>
    </p:spTree>
    <p:extLst>
      <p:ext uri="{BB962C8B-B14F-4D97-AF65-F5344CB8AC3E}">
        <p14:creationId xmlns:p14="http://schemas.microsoft.com/office/powerpoint/2010/main" val="21241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263999" y="1275977"/>
            <a:ext cx="11453812" cy="5614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dirty="0"/>
              <a:t>Актуальность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3999" y="2000353"/>
            <a:ext cx="1091101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Обеспечение образовательными организациями функционирования внутренней системы оценки качества образования (ВСОКО) закреплено в законе «Об образовании в РФ» и ряде других нормативных документов.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Образовательные организации не имеют инструментов аудита ВСОКО.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Локальные нормативные акты школы (ЛНА) - альтернативный способ получения данных о ее работе.</a:t>
            </a:r>
          </a:p>
          <a:p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3999" y="4717826"/>
            <a:ext cx="110107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4D313E"/>
                </a:solidFill>
              </a:rPr>
              <a:t>Гипотеза</a:t>
            </a:r>
          </a:p>
          <a:p>
            <a:r>
              <a:rPr lang="ru-RU" dirty="0"/>
              <a:t>Аудит ВСОКО позволяет школе получить объективную информацию о функционировании системы через установление связей и корреляций разных данных.</a:t>
            </a:r>
          </a:p>
        </p:txBody>
      </p:sp>
    </p:spTree>
    <p:extLst>
      <p:ext uri="{BB962C8B-B14F-4D97-AF65-F5344CB8AC3E}">
        <p14:creationId xmlns:p14="http://schemas.microsoft.com/office/powerpoint/2010/main" val="369832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69735"/>
              </p:ext>
            </p:extLst>
          </p:nvPr>
        </p:nvGraphicFramePr>
        <p:xfrm>
          <a:off x="5166372" y="1953637"/>
          <a:ext cx="6341445" cy="1574546"/>
        </p:xfrm>
        <a:graphic>
          <a:graphicData uri="http://schemas.openxmlformats.org/drawingml/2006/table">
            <a:tbl>
              <a:tblPr firstRow="1" firstCol="1" bandRow="1"/>
              <a:tblGrid>
                <a:gridCol w="32272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59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61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критерия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по критерию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Набранное количество баллов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достижения критерия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 влияющие на ВСОКО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Эффективность оценочной деятельности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обучающихся к участию во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ВсОШ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работы методических объединений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Самообследование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ОО в рамках ВСОКО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242322"/>
              </p:ext>
            </p:extLst>
          </p:nvPr>
        </p:nvGraphicFramePr>
        <p:xfrm>
          <a:off x="5166373" y="4056713"/>
          <a:ext cx="6341445" cy="996665"/>
        </p:xfrm>
        <a:graphic>
          <a:graphicData uri="http://schemas.openxmlformats.org/drawingml/2006/table">
            <a:tbl>
              <a:tblPr firstRow="1" firstCol="1" bandRow="1"/>
              <a:tblGrid>
                <a:gridCol w="24326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7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25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315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Исследуемая группа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Набранное количество баллов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достижения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6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6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Обучающиеся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3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511309923"/>
              </p:ext>
            </p:extLst>
          </p:nvPr>
        </p:nvGraphicFramePr>
        <p:xfrm>
          <a:off x="90535" y="1267486"/>
          <a:ext cx="4763567" cy="293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635961459"/>
              </p:ext>
            </p:extLst>
          </p:nvPr>
        </p:nvGraphicFramePr>
        <p:xfrm>
          <a:off x="422342" y="4071304"/>
          <a:ext cx="4078891" cy="250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185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98" y="1233923"/>
            <a:ext cx="7567688" cy="532179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9616" y="1233923"/>
            <a:ext cx="3717841" cy="521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7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387271" y="1301858"/>
            <a:ext cx="11453812" cy="4092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/>
              <a:t>Сроки проведения исследования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740063" y="2001327"/>
            <a:ext cx="10748227" cy="4377905"/>
            <a:chOff x="929860" y="1281190"/>
            <a:chExt cx="10748227" cy="4433810"/>
          </a:xfrm>
        </p:grpSpPr>
        <p:sp>
          <p:nvSpPr>
            <p:cNvPr id="4" name="Freeform 8"/>
            <p:cNvSpPr>
              <a:spLocks noChangeArrowheads="1"/>
            </p:cNvSpPr>
            <p:nvPr/>
          </p:nvSpPr>
          <p:spPr bwMode="auto">
            <a:xfrm>
              <a:off x="3079833" y="1281190"/>
              <a:ext cx="1733533" cy="1974806"/>
            </a:xfrm>
            <a:custGeom>
              <a:avLst/>
              <a:gdLst>
                <a:gd name="T0" fmla="*/ 2147483647 w 2201"/>
                <a:gd name="T1" fmla="*/ 2147483647 h 2508"/>
                <a:gd name="T2" fmla="*/ 2147483647 w 2201"/>
                <a:gd name="T3" fmla="*/ 2147483647 h 2508"/>
                <a:gd name="T4" fmla="*/ 2147483647 w 2201"/>
                <a:gd name="T5" fmla="*/ 0 h 2508"/>
                <a:gd name="T6" fmla="*/ 0 w 2201"/>
                <a:gd name="T7" fmla="*/ 2147483647 h 2508"/>
                <a:gd name="T8" fmla="*/ 2147483647 w 2201"/>
                <a:gd name="T9" fmla="*/ 2147483647 h 2508"/>
                <a:gd name="T10" fmla="*/ 2147483647 w 2201"/>
                <a:gd name="T11" fmla="*/ 2147483647 h 2508"/>
                <a:gd name="T12" fmla="*/ 2147483647 w 2201"/>
                <a:gd name="T13" fmla="*/ 2147483647 h 2508"/>
                <a:gd name="T14" fmla="*/ 2147483647 w 2201"/>
                <a:gd name="T15" fmla="*/ 2147483647 h 2508"/>
                <a:gd name="T16" fmla="*/ 2147483647 w 2201"/>
                <a:gd name="T17" fmla="*/ 2147483647 h 25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01"/>
                <a:gd name="T28" fmla="*/ 0 h 2508"/>
                <a:gd name="T29" fmla="*/ 2201 w 2201"/>
                <a:gd name="T30" fmla="*/ 2508 h 25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01" h="2508">
                  <a:moveTo>
                    <a:pt x="1374" y="2167"/>
                  </a:moveTo>
                  <a:cubicBezTo>
                    <a:pt x="1849" y="2045"/>
                    <a:pt x="2201" y="1614"/>
                    <a:pt x="2201" y="1100"/>
                  </a:cubicBezTo>
                  <a:cubicBezTo>
                    <a:pt x="2201" y="493"/>
                    <a:pt x="1708" y="0"/>
                    <a:pt x="1100" y="0"/>
                  </a:cubicBezTo>
                  <a:cubicBezTo>
                    <a:pt x="493" y="0"/>
                    <a:pt x="0" y="493"/>
                    <a:pt x="0" y="1100"/>
                  </a:cubicBezTo>
                  <a:cubicBezTo>
                    <a:pt x="0" y="1614"/>
                    <a:pt x="351" y="2045"/>
                    <a:pt x="826" y="2167"/>
                  </a:cubicBezTo>
                  <a:lnTo>
                    <a:pt x="954" y="2325"/>
                  </a:lnTo>
                  <a:lnTo>
                    <a:pt x="1100" y="2508"/>
                  </a:lnTo>
                  <a:lnTo>
                    <a:pt x="1247" y="2325"/>
                  </a:lnTo>
                  <a:lnTo>
                    <a:pt x="1374" y="2167"/>
                  </a:lnTo>
                  <a:close/>
                </a:path>
              </a:pathLst>
            </a:custGeom>
            <a:solidFill>
              <a:srgbClr val="40937D"/>
            </a:solidFill>
            <a:ln w="10" cap="flat" cmpd="sng">
              <a:solidFill>
                <a:srgbClr val="E7E6E6"/>
              </a:solidFill>
              <a:bevel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3182295" y="1383648"/>
              <a:ext cx="1528615" cy="1526963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" name="Freeform 10"/>
            <p:cNvSpPr>
              <a:spLocks noChangeArrowheads="1"/>
            </p:cNvSpPr>
            <p:nvPr/>
          </p:nvSpPr>
          <p:spPr bwMode="auto">
            <a:xfrm>
              <a:off x="5229814" y="3740194"/>
              <a:ext cx="1731879" cy="1974806"/>
            </a:xfrm>
            <a:custGeom>
              <a:avLst/>
              <a:gdLst>
                <a:gd name="T0" fmla="*/ 2147483647 w 2201"/>
                <a:gd name="T1" fmla="*/ 2147483647 h 2508"/>
                <a:gd name="T2" fmla="*/ 2147483647 w 2201"/>
                <a:gd name="T3" fmla="*/ 2147483647 h 2508"/>
                <a:gd name="T4" fmla="*/ 2147483647 w 2201"/>
                <a:gd name="T5" fmla="*/ 2147483647 h 2508"/>
                <a:gd name="T6" fmla="*/ 0 w 2201"/>
                <a:gd name="T7" fmla="*/ 2147483647 h 2508"/>
                <a:gd name="T8" fmla="*/ 2147483647 w 2201"/>
                <a:gd name="T9" fmla="*/ 2147483647 h 2508"/>
                <a:gd name="T10" fmla="*/ 2147483647 w 2201"/>
                <a:gd name="T11" fmla="*/ 2147483647 h 2508"/>
                <a:gd name="T12" fmla="*/ 2147483647 w 2201"/>
                <a:gd name="T13" fmla="*/ 0 h 2508"/>
                <a:gd name="T14" fmla="*/ 2147483647 w 2201"/>
                <a:gd name="T15" fmla="*/ 2147483647 h 2508"/>
                <a:gd name="T16" fmla="*/ 2147483647 w 2201"/>
                <a:gd name="T17" fmla="*/ 2147483647 h 25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01"/>
                <a:gd name="T28" fmla="*/ 0 h 2508"/>
                <a:gd name="T29" fmla="*/ 2201 w 2201"/>
                <a:gd name="T30" fmla="*/ 2508 h 25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01" h="2508">
                  <a:moveTo>
                    <a:pt x="1375" y="342"/>
                  </a:moveTo>
                  <a:cubicBezTo>
                    <a:pt x="1850" y="464"/>
                    <a:pt x="2201" y="895"/>
                    <a:pt x="2201" y="1408"/>
                  </a:cubicBezTo>
                  <a:cubicBezTo>
                    <a:pt x="2201" y="2015"/>
                    <a:pt x="1709" y="2508"/>
                    <a:pt x="1101" y="2508"/>
                  </a:cubicBezTo>
                  <a:cubicBezTo>
                    <a:pt x="493" y="2508"/>
                    <a:pt x="0" y="2015"/>
                    <a:pt x="0" y="1408"/>
                  </a:cubicBezTo>
                  <a:cubicBezTo>
                    <a:pt x="0" y="895"/>
                    <a:pt x="352" y="464"/>
                    <a:pt x="827" y="342"/>
                  </a:cubicBezTo>
                  <a:lnTo>
                    <a:pt x="954" y="183"/>
                  </a:lnTo>
                  <a:lnTo>
                    <a:pt x="1101" y="0"/>
                  </a:lnTo>
                  <a:lnTo>
                    <a:pt x="1248" y="183"/>
                  </a:lnTo>
                  <a:lnTo>
                    <a:pt x="1375" y="342"/>
                  </a:lnTo>
                  <a:close/>
                </a:path>
              </a:pathLst>
            </a:custGeom>
            <a:solidFill>
              <a:srgbClr val="40937D"/>
            </a:solidFill>
            <a:ln w="10" cap="flat" cmpd="sng">
              <a:solidFill>
                <a:srgbClr val="E7E6E6"/>
              </a:solidFill>
              <a:bevel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5332271" y="4085579"/>
              <a:ext cx="1526963" cy="1526963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" name="Freeform 12"/>
            <p:cNvSpPr>
              <a:spLocks noChangeArrowheads="1"/>
            </p:cNvSpPr>
            <p:nvPr/>
          </p:nvSpPr>
          <p:spPr bwMode="auto">
            <a:xfrm>
              <a:off x="9503325" y="3740194"/>
              <a:ext cx="1733531" cy="1974806"/>
            </a:xfrm>
            <a:custGeom>
              <a:avLst/>
              <a:gdLst>
                <a:gd name="T0" fmla="*/ 2147483647 w 2201"/>
                <a:gd name="T1" fmla="*/ 2147483647 h 2508"/>
                <a:gd name="T2" fmla="*/ 2147483647 w 2201"/>
                <a:gd name="T3" fmla="*/ 2147483647 h 2508"/>
                <a:gd name="T4" fmla="*/ 2147483647 w 2201"/>
                <a:gd name="T5" fmla="*/ 2147483647 h 2508"/>
                <a:gd name="T6" fmla="*/ 0 w 2201"/>
                <a:gd name="T7" fmla="*/ 2147483647 h 2508"/>
                <a:gd name="T8" fmla="*/ 2147483647 w 2201"/>
                <a:gd name="T9" fmla="*/ 2147483647 h 2508"/>
                <a:gd name="T10" fmla="*/ 2147483647 w 2201"/>
                <a:gd name="T11" fmla="*/ 2147483647 h 2508"/>
                <a:gd name="T12" fmla="*/ 2147483647 w 2201"/>
                <a:gd name="T13" fmla="*/ 0 h 2508"/>
                <a:gd name="T14" fmla="*/ 2147483647 w 2201"/>
                <a:gd name="T15" fmla="*/ 2147483647 h 2508"/>
                <a:gd name="T16" fmla="*/ 2147483647 w 2201"/>
                <a:gd name="T17" fmla="*/ 2147483647 h 25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01"/>
                <a:gd name="T28" fmla="*/ 0 h 2508"/>
                <a:gd name="T29" fmla="*/ 2201 w 2201"/>
                <a:gd name="T30" fmla="*/ 2508 h 25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01" h="2508">
                  <a:moveTo>
                    <a:pt x="1375" y="342"/>
                  </a:moveTo>
                  <a:cubicBezTo>
                    <a:pt x="1850" y="464"/>
                    <a:pt x="2201" y="895"/>
                    <a:pt x="2201" y="1408"/>
                  </a:cubicBezTo>
                  <a:cubicBezTo>
                    <a:pt x="2201" y="2015"/>
                    <a:pt x="1709" y="2508"/>
                    <a:pt x="1101" y="2508"/>
                  </a:cubicBezTo>
                  <a:cubicBezTo>
                    <a:pt x="493" y="2508"/>
                    <a:pt x="0" y="2015"/>
                    <a:pt x="0" y="1408"/>
                  </a:cubicBezTo>
                  <a:cubicBezTo>
                    <a:pt x="0" y="895"/>
                    <a:pt x="352" y="464"/>
                    <a:pt x="827" y="342"/>
                  </a:cubicBezTo>
                  <a:lnTo>
                    <a:pt x="954" y="183"/>
                  </a:lnTo>
                  <a:lnTo>
                    <a:pt x="1101" y="0"/>
                  </a:lnTo>
                  <a:lnTo>
                    <a:pt x="1248" y="183"/>
                  </a:lnTo>
                  <a:lnTo>
                    <a:pt x="1375" y="342"/>
                  </a:lnTo>
                  <a:close/>
                </a:path>
              </a:pathLst>
            </a:custGeom>
            <a:solidFill>
              <a:srgbClr val="40937D"/>
            </a:solidFill>
            <a:ln w="10" cap="flat" cmpd="sng">
              <a:solidFill>
                <a:srgbClr val="E7E6E6"/>
              </a:solidFill>
              <a:bevel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9607436" y="4085579"/>
              <a:ext cx="1526963" cy="1526963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918086" y="3450999"/>
              <a:ext cx="1915313" cy="1653"/>
            </a:xfrm>
            <a:prstGeom prst="line">
              <a:avLst/>
            </a:prstGeom>
            <a:noFill/>
            <a:ln w="38100">
              <a:solidFill>
                <a:srgbClr val="40937D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1696646" y="3348539"/>
              <a:ext cx="218138" cy="218138"/>
            </a:xfrm>
            <a:prstGeom prst="ellipse">
              <a:avLst/>
            </a:prstGeom>
            <a:solidFill>
              <a:srgbClr val="40937D"/>
            </a:solidFill>
            <a:ln w="10">
              <a:noFill/>
              <a:bevel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1744569" y="3396463"/>
              <a:ext cx="122289" cy="12228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3841662" y="3348539"/>
              <a:ext cx="216484" cy="218138"/>
            </a:xfrm>
            <a:prstGeom prst="ellipse">
              <a:avLst/>
            </a:prstGeom>
            <a:solidFill>
              <a:srgbClr val="40937D"/>
            </a:solidFill>
            <a:ln w="10">
              <a:noFill/>
              <a:bevel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3889586" y="3396463"/>
              <a:ext cx="122289" cy="12228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4054843" y="3450999"/>
              <a:ext cx="1915313" cy="1653"/>
            </a:xfrm>
            <a:prstGeom prst="line">
              <a:avLst/>
            </a:prstGeom>
            <a:noFill/>
            <a:ln w="38100">
              <a:solidFill>
                <a:srgbClr val="40937D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970156" y="3348539"/>
              <a:ext cx="216484" cy="218138"/>
            </a:xfrm>
            <a:prstGeom prst="ellipse">
              <a:avLst/>
            </a:prstGeom>
            <a:solidFill>
              <a:srgbClr val="40937D"/>
            </a:solidFill>
            <a:ln w="10">
              <a:noFill/>
              <a:bevel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6018081" y="3396463"/>
              <a:ext cx="120638" cy="12228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6184987" y="3450999"/>
              <a:ext cx="1915313" cy="1653"/>
            </a:xfrm>
            <a:prstGeom prst="line">
              <a:avLst/>
            </a:prstGeom>
            <a:noFill/>
            <a:ln w="38100">
              <a:solidFill>
                <a:srgbClr val="40937D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8100303" y="3348539"/>
              <a:ext cx="216485" cy="218138"/>
            </a:xfrm>
            <a:prstGeom prst="ellipse">
              <a:avLst/>
            </a:prstGeom>
            <a:solidFill>
              <a:srgbClr val="40937D"/>
            </a:solidFill>
            <a:ln w="10">
              <a:noFill/>
              <a:bevel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8148226" y="3396463"/>
              <a:ext cx="120636" cy="12228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8323396" y="3450999"/>
              <a:ext cx="1915313" cy="1653"/>
            </a:xfrm>
            <a:prstGeom prst="line">
              <a:avLst/>
            </a:prstGeom>
            <a:noFill/>
            <a:ln w="38100">
              <a:solidFill>
                <a:srgbClr val="40937D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10238712" y="3348539"/>
              <a:ext cx="216485" cy="218138"/>
            </a:xfrm>
            <a:prstGeom prst="ellipse">
              <a:avLst/>
            </a:prstGeom>
            <a:solidFill>
              <a:srgbClr val="40937D"/>
            </a:solidFill>
            <a:ln w="10">
              <a:noFill/>
              <a:bevel/>
              <a:headEnd/>
              <a:tailEnd/>
            </a:ln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10286635" y="3396463"/>
              <a:ext cx="120636" cy="12228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4" name="Freeform 28"/>
            <p:cNvSpPr>
              <a:spLocks noChangeArrowheads="1"/>
            </p:cNvSpPr>
            <p:nvPr/>
          </p:nvSpPr>
          <p:spPr bwMode="auto">
            <a:xfrm>
              <a:off x="7326907" y="1281190"/>
              <a:ext cx="1731879" cy="1974806"/>
            </a:xfrm>
            <a:custGeom>
              <a:avLst/>
              <a:gdLst>
                <a:gd name="T0" fmla="*/ 2147483647 w 2201"/>
                <a:gd name="T1" fmla="*/ 2147483647 h 2508"/>
                <a:gd name="T2" fmla="*/ 2147483647 w 2201"/>
                <a:gd name="T3" fmla="*/ 2147483647 h 2508"/>
                <a:gd name="T4" fmla="*/ 2147483647 w 2201"/>
                <a:gd name="T5" fmla="*/ 0 h 2508"/>
                <a:gd name="T6" fmla="*/ 0 w 2201"/>
                <a:gd name="T7" fmla="*/ 2147483647 h 2508"/>
                <a:gd name="T8" fmla="*/ 2147483647 w 2201"/>
                <a:gd name="T9" fmla="*/ 2147483647 h 2508"/>
                <a:gd name="T10" fmla="*/ 2147483647 w 2201"/>
                <a:gd name="T11" fmla="*/ 2147483647 h 2508"/>
                <a:gd name="T12" fmla="*/ 2147483647 w 2201"/>
                <a:gd name="T13" fmla="*/ 2147483647 h 2508"/>
                <a:gd name="T14" fmla="*/ 2147483647 w 2201"/>
                <a:gd name="T15" fmla="*/ 2147483647 h 2508"/>
                <a:gd name="T16" fmla="*/ 2147483647 w 2201"/>
                <a:gd name="T17" fmla="*/ 2147483647 h 25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01"/>
                <a:gd name="T28" fmla="*/ 0 h 2508"/>
                <a:gd name="T29" fmla="*/ 2201 w 2201"/>
                <a:gd name="T30" fmla="*/ 2508 h 25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01" h="2508">
                  <a:moveTo>
                    <a:pt x="1375" y="2167"/>
                  </a:moveTo>
                  <a:cubicBezTo>
                    <a:pt x="1850" y="2045"/>
                    <a:pt x="2201" y="1614"/>
                    <a:pt x="2201" y="1100"/>
                  </a:cubicBezTo>
                  <a:cubicBezTo>
                    <a:pt x="2201" y="493"/>
                    <a:pt x="1708" y="0"/>
                    <a:pt x="1101" y="0"/>
                  </a:cubicBezTo>
                  <a:cubicBezTo>
                    <a:pt x="493" y="0"/>
                    <a:pt x="0" y="493"/>
                    <a:pt x="0" y="1100"/>
                  </a:cubicBezTo>
                  <a:cubicBezTo>
                    <a:pt x="0" y="1614"/>
                    <a:pt x="352" y="2045"/>
                    <a:pt x="827" y="2167"/>
                  </a:cubicBezTo>
                  <a:lnTo>
                    <a:pt x="954" y="2325"/>
                  </a:lnTo>
                  <a:lnTo>
                    <a:pt x="1101" y="2508"/>
                  </a:lnTo>
                  <a:lnTo>
                    <a:pt x="1247" y="2325"/>
                  </a:lnTo>
                  <a:lnTo>
                    <a:pt x="1375" y="2167"/>
                  </a:lnTo>
                  <a:close/>
                </a:path>
              </a:pathLst>
            </a:custGeom>
            <a:solidFill>
              <a:srgbClr val="40937D"/>
            </a:solidFill>
            <a:ln w="10" cap="flat" cmpd="sng">
              <a:solidFill>
                <a:srgbClr val="E7E6E6"/>
              </a:solidFill>
              <a:bevel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7429366" y="1383648"/>
              <a:ext cx="1526963" cy="1526963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134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>
              <a:off x="10455195" y="3450999"/>
              <a:ext cx="1222892" cy="1653"/>
            </a:xfrm>
            <a:prstGeom prst="line">
              <a:avLst/>
            </a:prstGeom>
            <a:noFill/>
            <a:ln w="38100">
              <a:solidFill>
                <a:srgbClr val="40937D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18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TextBox 31"/>
            <p:cNvSpPr>
              <a:spLocks noChangeArrowheads="1"/>
            </p:cNvSpPr>
            <p:nvPr/>
          </p:nvSpPr>
          <p:spPr bwMode="auto">
            <a:xfrm>
              <a:off x="5332271" y="4435226"/>
              <a:ext cx="1545141" cy="748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zh-CN" sz="1400" b="1" kern="0" dirty="0">
                  <a:solidFill>
                    <a:prstClr val="black"/>
                  </a:solidFill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11 </a:t>
              </a:r>
              <a:r>
                <a:rPr lang="ru-RU" altLang="zh-CN" sz="1400" kern="0" dirty="0">
                  <a:solidFill>
                    <a:prstClr val="black"/>
                  </a:solidFill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образовательных организаций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8" name="TextBox 32"/>
            <p:cNvSpPr>
              <a:spLocks noChangeArrowheads="1"/>
            </p:cNvSpPr>
            <p:nvPr/>
          </p:nvSpPr>
          <p:spPr bwMode="auto">
            <a:xfrm>
              <a:off x="9607436" y="4435226"/>
              <a:ext cx="1545141" cy="748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11 </a:t>
              </a:r>
              <a:r>
                <a:rPr kumimoji="0" lang="ru-RU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образовательных организаций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9" name="TextBox 33"/>
            <p:cNvSpPr>
              <a:spLocks noChangeArrowheads="1"/>
            </p:cNvSpPr>
            <p:nvPr/>
          </p:nvSpPr>
          <p:spPr bwMode="auto">
            <a:xfrm>
              <a:off x="7411188" y="1761706"/>
              <a:ext cx="1545141" cy="748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10 </a:t>
              </a:r>
              <a:r>
                <a:rPr kumimoji="0" lang="ru-RU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образовательных организаций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30" name="TextBox 34"/>
            <p:cNvSpPr>
              <a:spLocks noChangeArrowheads="1"/>
            </p:cNvSpPr>
            <p:nvPr/>
          </p:nvSpPr>
          <p:spPr bwMode="auto">
            <a:xfrm>
              <a:off x="3182295" y="1761707"/>
              <a:ext cx="1545141" cy="748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10</a:t>
              </a:r>
              <a:r>
                <a:rPr kumimoji="0" lang="ru-RU" altLang="zh-CN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 образовательных организаций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31" name="TextBox 35"/>
            <p:cNvSpPr>
              <a:spLocks noChangeArrowheads="1"/>
            </p:cNvSpPr>
            <p:nvPr/>
          </p:nvSpPr>
          <p:spPr bwMode="auto">
            <a:xfrm>
              <a:off x="1012487" y="2652904"/>
              <a:ext cx="1546793" cy="716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Март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20</a:t>
              </a: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24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937D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32" name="TextBox 36"/>
            <p:cNvSpPr>
              <a:spLocks noChangeArrowheads="1"/>
            </p:cNvSpPr>
            <p:nvPr/>
          </p:nvSpPr>
          <p:spPr bwMode="auto">
            <a:xfrm>
              <a:off x="3164114" y="3672439"/>
              <a:ext cx="1545139" cy="716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Октябрь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20</a:t>
              </a: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24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937D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33" name="TextBox 37"/>
            <p:cNvSpPr>
              <a:spLocks noChangeArrowheads="1"/>
            </p:cNvSpPr>
            <p:nvPr/>
          </p:nvSpPr>
          <p:spPr bwMode="auto">
            <a:xfrm>
              <a:off x="5307749" y="2659215"/>
              <a:ext cx="1545139" cy="716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Январь </a:t>
              </a:r>
              <a:r>
                <a:rPr kumimoji="0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20</a:t>
              </a: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25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937D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34" name="TextBox 38"/>
            <p:cNvSpPr>
              <a:spLocks noChangeArrowheads="1"/>
            </p:cNvSpPr>
            <p:nvPr/>
          </p:nvSpPr>
          <p:spPr bwMode="auto">
            <a:xfrm>
              <a:off x="7525215" y="3672439"/>
              <a:ext cx="1545141" cy="716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Март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20</a:t>
              </a: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25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40937D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5" name="TextBox 39"/>
            <p:cNvSpPr>
              <a:spLocks noChangeArrowheads="1"/>
            </p:cNvSpPr>
            <p:nvPr/>
          </p:nvSpPr>
          <p:spPr bwMode="auto">
            <a:xfrm>
              <a:off x="9574383" y="2649574"/>
              <a:ext cx="1545139" cy="716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089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Сентябрь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20</a:t>
              </a:r>
              <a:r>
                <a:rPr kumimoji="0" lang="ru-RU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0937D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微软雅黑" panose="020B0503020204020204" pitchFamily="34" charset="-122"/>
                </a:rPr>
                <a:t>25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40937D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grpSp>
          <p:nvGrpSpPr>
            <p:cNvPr id="36" name="组合 42"/>
            <p:cNvGrpSpPr/>
            <p:nvPr/>
          </p:nvGrpSpPr>
          <p:grpSpPr>
            <a:xfrm>
              <a:off x="929860" y="3740194"/>
              <a:ext cx="1731879" cy="1974806"/>
              <a:chOff x="798494" y="3051917"/>
              <a:chExt cx="1247125" cy="1422057"/>
            </a:xfrm>
          </p:grpSpPr>
          <p:grpSp>
            <p:nvGrpSpPr>
              <p:cNvPr id="37" name="组合 43"/>
              <p:cNvGrpSpPr/>
              <p:nvPr/>
            </p:nvGrpSpPr>
            <p:grpSpPr>
              <a:xfrm>
                <a:off x="798494" y="3051917"/>
                <a:ext cx="1247125" cy="1422057"/>
                <a:chOff x="798494" y="3051917"/>
                <a:chExt cx="1247125" cy="1422057"/>
              </a:xfrm>
            </p:grpSpPr>
            <p:sp>
              <p:nvSpPr>
                <p:cNvPr id="39" name="Freeform 6"/>
                <p:cNvSpPr>
                  <a:spLocks noChangeArrowheads="1"/>
                </p:cNvSpPr>
                <p:nvPr/>
              </p:nvSpPr>
              <p:spPr bwMode="auto">
                <a:xfrm>
                  <a:off x="798494" y="3051917"/>
                  <a:ext cx="1247125" cy="1422057"/>
                </a:xfrm>
                <a:custGeom>
                  <a:avLst/>
                  <a:gdLst>
                    <a:gd name="T0" fmla="*/ 2147483647 w 2201"/>
                    <a:gd name="T1" fmla="*/ 2147483647 h 2508"/>
                    <a:gd name="T2" fmla="*/ 2147483647 w 2201"/>
                    <a:gd name="T3" fmla="*/ 2147483647 h 2508"/>
                    <a:gd name="T4" fmla="*/ 2147483647 w 2201"/>
                    <a:gd name="T5" fmla="*/ 2147483647 h 2508"/>
                    <a:gd name="T6" fmla="*/ 0 w 2201"/>
                    <a:gd name="T7" fmla="*/ 2147483647 h 2508"/>
                    <a:gd name="T8" fmla="*/ 2147483647 w 2201"/>
                    <a:gd name="T9" fmla="*/ 2147483647 h 2508"/>
                    <a:gd name="T10" fmla="*/ 2147483647 w 2201"/>
                    <a:gd name="T11" fmla="*/ 2147483647 h 2508"/>
                    <a:gd name="T12" fmla="*/ 2147483647 w 2201"/>
                    <a:gd name="T13" fmla="*/ 0 h 2508"/>
                    <a:gd name="T14" fmla="*/ 2147483647 w 2201"/>
                    <a:gd name="T15" fmla="*/ 2147483647 h 2508"/>
                    <a:gd name="T16" fmla="*/ 2147483647 w 2201"/>
                    <a:gd name="T17" fmla="*/ 2147483647 h 250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201"/>
                    <a:gd name="T28" fmla="*/ 0 h 2508"/>
                    <a:gd name="T29" fmla="*/ 2201 w 2201"/>
                    <a:gd name="T30" fmla="*/ 2508 h 250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201" h="2508">
                      <a:moveTo>
                        <a:pt x="1375" y="342"/>
                      </a:moveTo>
                      <a:cubicBezTo>
                        <a:pt x="1850" y="464"/>
                        <a:pt x="2201" y="895"/>
                        <a:pt x="2201" y="1408"/>
                      </a:cubicBezTo>
                      <a:cubicBezTo>
                        <a:pt x="2201" y="2015"/>
                        <a:pt x="1708" y="2508"/>
                        <a:pt x="1100" y="2508"/>
                      </a:cubicBezTo>
                      <a:cubicBezTo>
                        <a:pt x="493" y="2508"/>
                        <a:pt x="0" y="2015"/>
                        <a:pt x="0" y="1408"/>
                      </a:cubicBezTo>
                      <a:cubicBezTo>
                        <a:pt x="0" y="895"/>
                        <a:pt x="351" y="464"/>
                        <a:pt x="826" y="342"/>
                      </a:cubicBezTo>
                      <a:lnTo>
                        <a:pt x="954" y="183"/>
                      </a:lnTo>
                      <a:lnTo>
                        <a:pt x="1100" y="0"/>
                      </a:lnTo>
                      <a:lnTo>
                        <a:pt x="1247" y="183"/>
                      </a:lnTo>
                      <a:lnTo>
                        <a:pt x="1375" y="342"/>
                      </a:lnTo>
                      <a:close/>
                    </a:path>
                  </a:pathLst>
                </a:custGeom>
                <a:solidFill>
                  <a:srgbClr val="40937D"/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18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0" name="Oval 11"/>
                <p:cNvSpPr>
                  <a:spLocks noChangeArrowheads="1"/>
                </p:cNvSpPr>
                <p:nvPr/>
              </p:nvSpPr>
              <p:spPr bwMode="auto">
                <a:xfrm>
                  <a:off x="872273" y="3300629"/>
                  <a:ext cx="1099565" cy="1099565"/>
                </a:xfrm>
                <a:prstGeom prst="ellipse">
                  <a:avLst/>
                </a:prstGeom>
                <a:solidFill>
                  <a:sysClr val="window" lastClr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bevel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defTabSz="10890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defTabSz="10890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defTabSz="10890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defTabSz="10890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 sz="21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zh-CN" sz="1349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38" name="TextBox 30"/>
              <p:cNvSpPr>
                <a:spLocks noChangeArrowheads="1"/>
              </p:cNvSpPr>
              <p:nvPr/>
            </p:nvSpPr>
            <p:spPr bwMode="auto">
              <a:xfrm>
                <a:off x="872273" y="3510474"/>
                <a:ext cx="1113845" cy="538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defTabSz="1089025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defTabSz="1089025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defTabSz="1089025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defTabSz="1089025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zh-CN" sz="14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微软雅黑" panose="020B0503020204020204" pitchFamily="34" charset="-122"/>
                    <a:sym typeface="微软雅黑" panose="020B0503020204020204" pitchFamily="34" charset="-122"/>
                  </a:rPr>
                  <a:t>13 </a:t>
                </a:r>
                <a:r>
                  <a:rPr kumimoji="0" lang="ru-RU" altLang="zh-CN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微软雅黑" panose="020B0503020204020204" pitchFamily="34" charset="-122"/>
                    <a:sym typeface="微软雅黑" panose="020B0503020204020204" pitchFamily="34" charset="-122"/>
                  </a:rPr>
                  <a:t>образовательных организаций</a:t>
                </a:r>
                <a:endParaRPr kumimoji="0" lang="zh-CN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0794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144110" y="1244007"/>
            <a:ext cx="11453812" cy="55267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Документы для работы</a:t>
            </a:r>
          </a:p>
        </p:txBody>
      </p:sp>
      <p:grpSp>
        <p:nvGrpSpPr>
          <p:cNvPr id="4" name="组合 53"/>
          <p:cNvGrpSpPr/>
          <p:nvPr/>
        </p:nvGrpSpPr>
        <p:grpSpPr>
          <a:xfrm>
            <a:off x="1759786" y="1677467"/>
            <a:ext cx="4111230" cy="1175981"/>
            <a:chOff x="795863" y="1632165"/>
            <a:chExt cx="5371665" cy="1564840"/>
          </a:xfrm>
          <a:effectLst/>
        </p:grpSpPr>
        <p:grpSp>
          <p:nvGrpSpPr>
            <p:cNvPr id="36" name="组合 54"/>
            <p:cNvGrpSpPr/>
            <p:nvPr/>
          </p:nvGrpSpPr>
          <p:grpSpPr>
            <a:xfrm rot="10800000">
              <a:off x="795863" y="1632165"/>
              <a:ext cx="5371665" cy="1564840"/>
              <a:chOff x="6497512" y="1577002"/>
              <a:chExt cx="5119200" cy="1491293"/>
            </a:xfrm>
          </p:grpSpPr>
          <p:sp>
            <p:nvSpPr>
              <p:cNvPr id="38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39" name="图片 5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37" name="文本框 130"/>
            <p:cNvSpPr txBox="1"/>
            <p:nvPr/>
          </p:nvSpPr>
          <p:spPr>
            <a:xfrm>
              <a:off x="5033834" y="2048125"/>
              <a:ext cx="733479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01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5" name="组合 58"/>
          <p:cNvGrpSpPr/>
          <p:nvPr/>
        </p:nvGrpSpPr>
        <p:grpSpPr>
          <a:xfrm>
            <a:off x="1784596" y="2733783"/>
            <a:ext cx="4111230" cy="1175981"/>
            <a:chOff x="795863" y="3200095"/>
            <a:chExt cx="5371665" cy="1564840"/>
          </a:xfrm>
          <a:effectLst/>
        </p:grpSpPr>
        <p:grpSp>
          <p:nvGrpSpPr>
            <p:cNvPr id="32" name="组合 59"/>
            <p:cNvGrpSpPr/>
            <p:nvPr/>
          </p:nvGrpSpPr>
          <p:grpSpPr>
            <a:xfrm rot="10800000">
              <a:off x="795863" y="3200095"/>
              <a:ext cx="5371665" cy="1564840"/>
              <a:chOff x="6497512" y="1577002"/>
              <a:chExt cx="5119200" cy="1491293"/>
            </a:xfrm>
          </p:grpSpPr>
          <p:sp>
            <p:nvSpPr>
              <p:cNvPr id="34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35" name="图片 6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33" name="文本框 130"/>
            <p:cNvSpPr txBox="1"/>
            <p:nvPr/>
          </p:nvSpPr>
          <p:spPr>
            <a:xfrm>
              <a:off x="4945115" y="3660075"/>
              <a:ext cx="813069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03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6" name="组合 63"/>
          <p:cNvGrpSpPr/>
          <p:nvPr/>
        </p:nvGrpSpPr>
        <p:grpSpPr>
          <a:xfrm>
            <a:off x="1799703" y="3766507"/>
            <a:ext cx="4111230" cy="1175981"/>
            <a:chOff x="795863" y="4829741"/>
            <a:chExt cx="5371665" cy="1564840"/>
          </a:xfrm>
          <a:effectLst/>
        </p:grpSpPr>
        <p:grpSp>
          <p:nvGrpSpPr>
            <p:cNvPr id="28" name="组合 64"/>
            <p:cNvGrpSpPr/>
            <p:nvPr/>
          </p:nvGrpSpPr>
          <p:grpSpPr>
            <a:xfrm rot="10800000">
              <a:off x="795863" y="4829741"/>
              <a:ext cx="5371665" cy="1564840"/>
              <a:chOff x="6497512" y="1577002"/>
              <a:chExt cx="5119200" cy="1491293"/>
            </a:xfrm>
          </p:grpSpPr>
          <p:sp>
            <p:nvSpPr>
              <p:cNvPr id="30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31" name="图片 6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29" name="文本框 130"/>
            <p:cNvSpPr txBox="1"/>
            <p:nvPr/>
          </p:nvSpPr>
          <p:spPr>
            <a:xfrm>
              <a:off x="5015323" y="5241169"/>
              <a:ext cx="815163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05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7" name="组合 68"/>
          <p:cNvGrpSpPr/>
          <p:nvPr/>
        </p:nvGrpSpPr>
        <p:grpSpPr>
          <a:xfrm>
            <a:off x="5674798" y="1739071"/>
            <a:ext cx="4111230" cy="1175981"/>
            <a:chOff x="6024473" y="1692134"/>
            <a:chExt cx="5371665" cy="1564840"/>
          </a:xfrm>
          <a:effectLst/>
        </p:grpSpPr>
        <p:grpSp>
          <p:nvGrpSpPr>
            <p:cNvPr id="24" name="组合 69"/>
            <p:cNvGrpSpPr/>
            <p:nvPr/>
          </p:nvGrpSpPr>
          <p:grpSpPr>
            <a:xfrm>
              <a:off x="6024473" y="1692134"/>
              <a:ext cx="5371665" cy="1564840"/>
              <a:chOff x="6497512" y="1577003"/>
              <a:chExt cx="5119200" cy="1491293"/>
            </a:xfrm>
          </p:grpSpPr>
          <p:sp>
            <p:nvSpPr>
              <p:cNvPr id="26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7" name="图片 7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3"/>
                <a:ext cx="5119200" cy="1491293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25" name="文本框 130"/>
            <p:cNvSpPr txBox="1"/>
            <p:nvPr/>
          </p:nvSpPr>
          <p:spPr>
            <a:xfrm>
              <a:off x="6468483" y="2051168"/>
              <a:ext cx="798407" cy="7781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02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8" name="组合 73"/>
          <p:cNvGrpSpPr/>
          <p:nvPr/>
        </p:nvGrpSpPr>
        <p:grpSpPr>
          <a:xfrm>
            <a:off x="5731303" y="2793617"/>
            <a:ext cx="4111231" cy="1175981"/>
            <a:chOff x="6024473" y="3311669"/>
            <a:chExt cx="5371665" cy="1564839"/>
          </a:xfrm>
          <a:effectLst/>
        </p:grpSpPr>
        <p:grpSp>
          <p:nvGrpSpPr>
            <p:cNvPr id="20" name="组合 74"/>
            <p:cNvGrpSpPr/>
            <p:nvPr/>
          </p:nvGrpSpPr>
          <p:grpSpPr>
            <a:xfrm>
              <a:off x="6024473" y="3311669"/>
              <a:ext cx="5371665" cy="1564839"/>
              <a:chOff x="6497512" y="1576999"/>
              <a:chExt cx="5119200" cy="1491292"/>
            </a:xfrm>
          </p:grpSpPr>
          <p:sp>
            <p:nvSpPr>
              <p:cNvPr id="22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3" name="图片 7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21" name="文本框 130"/>
            <p:cNvSpPr txBox="1"/>
            <p:nvPr/>
          </p:nvSpPr>
          <p:spPr>
            <a:xfrm>
              <a:off x="6450572" y="3705651"/>
              <a:ext cx="796313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04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9" name="组合 78"/>
          <p:cNvGrpSpPr/>
          <p:nvPr/>
        </p:nvGrpSpPr>
        <p:grpSpPr>
          <a:xfrm>
            <a:off x="5761900" y="3838137"/>
            <a:ext cx="4111230" cy="1175981"/>
            <a:chOff x="6024473" y="4931210"/>
            <a:chExt cx="5371665" cy="1564840"/>
          </a:xfrm>
          <a:effectLst/>
        </p:grpSpPr>
        <p:grpSp>
          <p:nvGrpSpPr>
            <p:cNvPr id="16" name="组合 79"/>
            <p:cNvGrpSpPr/>
            <p:nvPr/>
          </p:nvGrpSpPr>
          <p:grpSpPr>
            <a:xfrm>
              <a:off x="6024473" y="4931210"/>
              <a:ext cx="5371665" cy="1564840"/>
              <a:chOff x="6497512" y="1577002"/>
              <a:chExt cx="5119200" cy="1491293"/>
            </a:xfrm>
          </p:grpSpPr>
          <p:sp>
            <p:nvSpPr>
              <p:cNvPr id="18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9" name="图片 8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17" name="文本框 130"/>
            <p:cNvSpPr txBox="1"/>
            <p:nvPr/>
          </p:nvSpPr>
          <p:spPr>
            <a:xfrm>
              <a:off x="6468428" y="5285547"/>
              <a:ext cx="819352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06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10" name="矩形 47"/>
          <p:cNvSpPr>
            <a:spLocks noChangeArrowheads="1"/>
          </p:cNvSpPr>
          <p:nvPr/>
        </p:nvSpPr>
        <p:spPr bwMode="auto">
          <a:xfrm>
            <a:off x="6984316" y="1989201"/>
            <a:ext cx="2471773" cy="60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DengXian"/>
                <a:cs typeface="Open Sans" panose="020B0606030504020204" pitchFamily="34" charset="0"/>
              </a:rPr>
              <a:t>График оценочных процедур</a:t>
            </a:r>
          </a:p>
        </p:txBody>
      </p:sp>
      <p:sp>
        <p:nvSpPr>
          <p:cNvPr id="11" name="矩形 47"/>
          <p:cNvSpPr>
            <a:spLocks noChangeArrowheads="1"/>
          </p:cNvSpPr>
          <p:nvPr/>
        </p:nvSpPr>
        <p:spPr bwMode="auto">
          <a:xfrm>
            <a:off x="7106140" y="2993779"/>
            <a:ext cx="2471773" cy="60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Отчет о результатах самообследования</a:t>
            </a:r>
          </a:p>
        </p:txBody>
      </p:sp>
      <p:sp>
        <p:nvSpPr>
          <p:cNvPr id="12" name="矩形 47"/>
          <p:cNvSpPr>
            <a:spLocks noChangeArrowheads="1"/>
          </p:cNvSpPr>
          <p:nvPr/>
        </p:nvSpPr>
        <p:spPr bwMode="auto">
          <a:xfrm>
            <a:off x="7083005" y="4166208"/>
            <a:ext cx="2471773" cy="32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План работы МО</a:t>
            </a:r>
          </a:p>
        </p:txBody>
      </p:sp>
      <p:sp>
        <p:nvSpPr>
          <p:cNvPr id="13" name="矩形 47"/>
          <p:cNvSpPr>
            <a:spLocks noChangeArrowheads="1"/>
          </p:cNvSpPr>
          <p:nvPr/>
        </p:nvSpPr>
        <p:spPr bwMode="auto">
          <a:xfrm>
            <a:off x="1976123" y="2014207"/>
            <a:ext cx="2583319" cy="32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Положение о ВСОКО </a:t>
            </a:r>
          </a:p>
        </p:txBody>
      </p:sp>
      <p:sp>
        <p:nvSpPr>
          <p:cNvPr id="14" name="矩形 47"/>
          <p:cNvSpPr>
            <a:spLocks noChangeArrowheads="1"/>
          </p:cNvSpPr>
          <p:nvPr/>
        </p:nvSpPr>
        <p:spPr bwMode="auto">
          <a:xfrm>
            <a:off x="2049214" y="3104471"/>
            <a:ext cx="2471773" cy="32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План ВСОКО</a:t>
            </a:r>
          </a:p>
        </p:txBody>
      </p:sp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2178783" y="4083267"/>
            <a:ext cx="2471773" cy="60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План внеурочной деятельности</a:t>
            </a:r>
          </a:p>
        </p:txBody>
      </p:sp>
      <p:grpSp>
        <p:nvGrpSpPr>
          <p:cNvPr id="40" name="组合 63"/>
          <p:cNvGrpSpPr/>
          <p:nvPr/>
        </p:nvGrpSpPr>
        <p:grpSpPr>
          <a:xfrm>
            <a:off x="1799702" y="4872630"/>
            <a:ext cx="4111230" cy="1175981"/>
            <a:chOff x="795863" y="4829741"/>
            <a:chExt cx="5371665" cy="1564840"/>
          </a:xfrm>
          <a:effectLst/>
        </p:grpSpPr>
        <p:grpSp>
          <p:nvGrpSpPr>
            <p:cNvPr id="41" name="组合 64"/>
            <p:cNvGrpSpPr/>
            <p:nvPr/>
          </p:nvGrpSpPr>
          <p:grpSpPr>
            <a:xfrm rot="10800000">
              <a:off x="795863" y="4829741"/>
              <a:ext cx="5371665" cy="1564840"/>
              <a:chOff x="6497512" y="1577002"/>
              <a:chExt cx="5119200" cy="1491293"/>
            </a:xfrm>
          </p:grpSpPr>
          <p:sp>
            <p:nvSpPr>
              <p:cNvPr id="43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44" name="图片 6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42" name="文本框 130"/>
            <p:cNvSpPr txBox="1"/>
            <p:nvPr/>
          </p:nvSpPr>
          <p:spPr>
            <a:xfrm>
              <a:off x="4997263" y="5288123"/>
              <a:ext cx="737668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</a:t>
              </a:r>
              <a:r>
                <a:rPr kumimoji="0" lang="ru-RU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7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45" name="组合 78"/>
          <p:cNvGrpSpPr/>
          <p:nvPr/>
        </p:nvGrpSpPr>
        <p:grpSpPr>
          <a:xfrm>
            <a:off x="5792498" y="4954285"/>
            <a:ext cx="4111230" cy="1175981"/>
            <a:chOff x="6024473" y="4931210"/>
            <a:chExt cx="5371665" cy="1564840"/>
          </a:xfrm>
        </p:grpSpPr>
        <p:grpSp>
          <p:nvGrpSpPr>
            <p:cNvPr id="46" name="组合 79"/>
            <p:cNvGrpSpPr/>
            <p:nvPr/>
          </p:nvGrpSpPr>
          <p:grpSpPr>
            <a:xfrm>
              <a:off x="6024473" y="4931210"/>
              <a:ext cx="5371665" cy="1564840"/>
              <a:chOff x="6497512" y="1577002"/>
              <a:chExt cx="5119200" cy="1491293"/>
            </a:xfrm>
          </p:grpSpPr>
          <p:sp>
            <p:nvSpPr>
              <p:cNvPr id="48" name="Freeform 5"/>
              <p:cNvSpPr/>
              <p:nvPr/>
            </p:nvSpPr>
            <p:spPr bwMode="auto">
              <a:xfrm>
                <a:off x="6812196" y="1784565"/>
                <a:ext cx="4566032" cy="949168"/>
              </a:xfrm>
              <a:custGeom>
                <a:avLst/>
                <a:gdLst>
                  <a:gd name="T0" fmla="*/ 2907 w 3244"/>
                  <a:gd name="T1" fmla="*/ 674 h 674"/>
                  <a:gd name="T2" fmla="*/ 3244 w 3244"/>
                  <a:gd name="T3" fmla="*/ 337 h 674"/>
                  <a:gd name="T4" fmla="*/ 2907 w 3244"/>
                  <a:gd name="T5" fmla="*/ 0 h 674"/>
                  <a:gd name="T6" fmla="*/ 337 w 3244"/>
                  <a:gd name="T7" fmla="*/ 0 h 674"/>
                  <a:gd name="T8" fmla="*/ 0 w 3244"/>
                  <a:gd name="T9" fmla="*/ 337 h 674"/>
                  <a:gd name="T10" fmla="*/ 337 w 3244"/>
                  <a:gd name="T11" fmla="*/ 674 h 674"/>
                  <a:gd name="T12" fmla="*/ 2907 w 3244"/>
                  <a:gd name="T13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44" h="674">
                    <a:moveTo>
                      <a:pt x="2907" y="674"/>
                    </a:moveTo>
                    <a:cubicBezTo>
                      <a:pt x="3093" y="674"/>
                      <a:pt x="3244" y="523"/>
                      <a:pt x="3244" y="337"/>
                    </a:cubicBezTo>
                    <a:cubicBezTo>
                      <a:pt x="3244" y="151"/>
                      <a:pt x="3093" y="0"/>
                      <a:pt x="2907" y="0"/>
                    </a:cubicBezTo>
                    <a:cubicBezTo>
                      <a:pt x="337" y="0"/>
                      <a:pt x="337" y="0"/>
                      <a:pt x="337" y="0"/>
                    </a:cubicBezTo>
                    <a:cubicBezTo>
                      <a:pt x="151" y="0"/>
                      <a:pt x="0" y="151"/>
                      <a:pt x="0" y="337"/>
                    </a:cubicBezTo>
                    <a:cubicBezTo>
                      <a:pt x="0" y="523"/>
                      <a:pt x="151" y="674"/>
                      <a:pt x="337" y="674"/>
                    </a:cubicBezTo>
                    <a:lnTo>
                      <a:pt x="2907" y="674"/>
                    </a:lnTo>
                    <a:close/>
                  </a:path>
                </a:pathLst>
              </a:custGeom>
              <a:solidFill>
                <a:sysClr val="window" lastClr="FFFFFF">
                  <a:lumMod val="95000"/>
                </a:sys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49" name="图片 8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97512" y="1577002"/>
                <a:ext cx="5119200" cy="1491293"/>
              </a:xfrm>
              <a:prstGeom prst="rect">
                <a:avLst/>
              </a:prstGeom>
            </p:spPr>
          </p:pic>
        </p:grpSp>
        <p:sp>
          <p:nvSpPr>
            <p:cNvPr id="47" name="文本框 130"/>
            <p:cNvSpPr txBox="1"/>
            <p:nvPr/>
          </p:nvSpPr>
          <p:spPr>
            <a:xfrm>
              <a:off x="6400727" y="5296437"/>
              <a:ext cx="815163" cy="778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0</a:t>
              </a:r>
              <a:r>
                <a:rPr kumimoji="0" lang="ru-RU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4D313E"/>
                  </a:solidFill>
                  <a:effectLst/>
                  <a:uLnTx/>
                  <a:uFillTx/>
                  <a:latin typeface="Impact" panose="020B0806030902050204" pitchFamily="34" charset="0"/>
                  <a:cs typeface="Aharoni" panose="02010803020104030203" pitchFamily="2" charset="-79"/>
                </a:rPr>
                <a:t>8</a:t>
              </a:r>
              <a:endPara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4D313E"/>
                </a:solidFill>
                <a:effectLst/>
                <a:uLnTx/>
                <a:uFillTx/>
                <a:latin typeface="Impact" panose="020B080603090205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50" name="矩形 47"/>
          <p:cNvSpPr>
            <a:spLocks noChangeArrowheads="1"/>
          </p:cNvSpPr>
          <p:nvPr/>
        </p:nvSpPr>
        <p:spPr bwMode="auto">
          <a:xfrm>
            <a:off x="2213553" y="5304555"/>
            <a:ext cx="2471773" cy="32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Учебный план</a:t>
            </a:r>
          </a:p>
        </p:txBody>
      </p:sp>
      <p:sp>
        <p:nvSpPr>
          <p:cNvPr id="51" name="矩形 47"/>
          <p:cNvSpPr>
            <a:spLocks noChangeArrowheads="1"/>
          </p:cNvSpPr>
          <p:nvPr/>
        </p:nvSpPr>
        <p:spPr bwMode="auto">
          <a:xfrm>
            <a:off x="7122729" y="5218177"/>
            <a:ext cx="2471773" cy="60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/>
                <a:cs typeface="Open Sans" panose="020B0606030504020204" pitchFamily="34" charset="0"/>
              </a:rPr>
              <a:t>Положение о текущем контроле</a:t>
            </a:r>
          </a:p>
        </p:txBody>
      </p:sp>
      <p:pic>
        <p:nvPicPr>
          <p:cNvPr id="55" name="Рисунок 54" descr="Комментарий &quot;Важно&quot; контур">
            <a:extLst>
              <a:ext uri="{FF2B5EF4-FFF2-40B4-BE49-F238E27FC236}">
                <a16:creationId xmlns:a16="http://schemas.microsoft.com/office/drawing/2014/main" xmlns="" id="{800E8CCE-8611-0CA8-F8D9-D3F578B649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959128" y="5685231"/>
            <a:ext cx="914400" cy="914400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6C65AAA0-A8E1-0249-5587-1FF80F6E17B1}"/>
              </a:ext>
            </a:extLst>
          </p:cNvPr>
          <p:cNvSpPr txBox="1"/>
          <p:nvPr/>
        </p:nvSpPr>
        <p:spPr>
          <a:xfrm>
            <a:off x="1784595" y="6134202"/>
            <a:ext cx="9033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Для анализа использовались документы из открытых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576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48">
            <a:extLst>
              <a:ext uri="{FF2B5EF4-FFF2-40B4-BE49-F238E27FC236}">
                <a16:creationId xmlns:a16="http://schemas.microsoft.com/office/drawing/2014/main" xmlns="" id="{0150FD58-A002-0C33-0B1B-043CD3695161}"/>
              </a:ext>
            </a:extLst>
          </p:cNvPr>
          <p:cNvGrpSpPr/>
          <p:nvPr/>
        </p:nvGrpSpPr>
        <p:grpSpPr>
          <a:xfrm>
            <a:off x="483772" y="2228668"/>
            <a:ext cx="2907500" cy="1855372"/>
            <a:chOff x="691154" y="2176456"/>
            <a:chExt cx="3512284" cy="1356454"/>
          </a:xfrm>
        </p:grpSpPr>
        <p:sp>
          <p:nvSpPr>
            <p:cNvPr id="50" name="Равнобедренный треугольник 49">
              <a:extLst>
                <a:ext uri="{FF2B5EF4-FFF2-40B4-BE49-F238E27FC236}">
                  <a16:creationId xmlns:a16="http://schemas.microsoft.com/office/drawing/2014/main" xmlns="" id="{B52D63F8-86B5-00E2-4748-85FCB07B29CC}"/>
                </a:ext>
              </a:extLst>
            </p:cNvPr>
            <p:cNvSpPr/>
            <p:nvPr/>
          </p:nvSpPr>
          <p:spPr>
            <a:xfrm>
              <a:off x="3754653" y="2790433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1" name="Равнобедренный треугольник 50">
              <a:extLst>
                <a:ext uri="{FF2B5EF4-FFF2-40B4-BE49-F238E27FC236}">
                  <a16:creationId xmlns:a16="http://schemas.microsoft.com/office/drawing/2014/main" xmlns="" id="{3F5721E1-D3BC-5006-BB2C-DF241343C584}"/>
                </a:ext>
              </a:extLst>
            </p:cNvPr>
            <p:cNvSpPr/>
            <p:nvPr/>
          </p:nvSpPr>
          <p:spPr>
            <a:xfrm>
              <a:off x="756794" y="2779218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2" name="Трапеция 51">
              <a:extLst>
                <a:ext uri="{FF2B5EF4-FFF2-40B4-BE49-F238E27FC236}">
                  <a16:creationId xmlns:a16="http://schemas.microsoft.com/office/drawing/2014/main" xmlns="" id="{7DD8CF1C-31BF-45F4-9710-EF1DEBA6FEE5}"/>
                </a:ext>
              </a:extLst>
            </p:cNvPr>
            <p:cNvSpPr/>
            <p:nvPr/>
          </p:nvSpPr>
          <p:spPr>
            <a:xfrm flipV="1">
              <a:off x="691154" y="2261271"/>
              <a:ext cx="3512284" cy="1271639"/>
            </a:xfrm>
            <a:prstGeom prst="trapezoid">
              <a:avLst/>
            </a:prstGeom>
            <a:solidFill>
              <a:schemeClr val="bg1"/>
            </a:solidFill>
            <a:ln w="25400">
              <a:solidFill>
                <a:srgbClr val="79C5B1"/>
              </a:solidFill>
              <a:prstDash val="lgDash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53" name="Трапеция 52">
              <a:extLst>
                <a:ext uri="{FF2B5EF4-FFF2-40B4-BE49-F238E27FC236}">
                  <a16:creationId xmlns:a16="http://schemas.microsoft.com/office/drawing/2014/main" xmlns="" id="{3D2D6471-56BD-42FD-7C26-52120131DA81}"/>
                </a:ext>
              </a:extLst>
            </p:cNvPr>
            <p:cNvSpPr/>
            <p:nvPr/>
          </p:nvSpPr>
          <p:spPr>
            <a:xfrm>
              <a:off x="1678592" y="2176456"/>
              <a:ext cx="1537408" cy="270000"/>
            </a:xfrm>
            <a:prstGeom prst="trapezoid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grpSp>
        <p:nvGrpSpPr>
          <p:cNvPr id="38" name="Группа 37">
            <a:extLst>
              <a:ext uri="{FF2B5EF4-FFF2-40B4-BE49-F238E27FC236}">
                <a16:creationId xmlns:a16="http://schemas.microsoft.com/office/drawing/2014/main" xmlns="" id="{2787A91E-9728-2A4A-088E-61A66EF357E0}"/>
              </a:ext>
            </a:extLst>
          </p:cNvPr>
          <p:cNvGrpSpPr/>
          <p:nvPr/>
        </p:nvGrpSpPr>
        <p:grpSpPr>
          <a:xfrm>
            <a:off x="2102144" y="4604969"/>
            <a:ext cx="2955889" cy="1858968"/>
            <a:chOff x="691154" y="2162704"/>
            <a:chExt cx="3512284" cy="1370206"/>
          </a:xfrm>
        </p:grpSpPr>
        <p:sp>
          <p:nvSpPr>
            <p:cNvPr id="40" name="Равнобедренный треугольник 39">
              <a:extLst>
                <a:ext uri="{FF2B5EF4-FFF2-40B4-BE49-F238E27FC236}">
                  <a16:creationId xmlns:a16="http://schemas.microsoft.com/office/drawing/2014/main" xmlns="" id="{4867DC4A-E686-7CB3-1B76-A2EB00708E4C}"/>
                </a:ext>
              </a:extLst>
            </p:cNvPr>
            <p:cNvSpPr/>
            <p:nvPr/>
          </p:nvSpPr>
          <p:spPr>
            <a:xfrm>
              <a:off x="3754653" y="2790433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41" name="Равнобедренный треугольник 40">
              <a:extLst>
                <a:ext uri="{FF2B5EF4-FFF2-40B4-BE49-F238E27FC236}">
                  <a16:creationId xmlns:a16="http://schemas.microsoft.com/office/drawing/2014/main" xmlns="" id="{7F61D266-3B57-5917-E588-7AA13A85C00F}"/>
                </a:ext>
              </a:extLst>
            </p:cNvPr>
            <p:cNvSpPr/>
            <p:nvPr/>
          </p:nvSpPr>
          <p:spPr>
            <a:xfrm>
              <a:off x="765326" y="2782527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42" name="Трапеция 41">
              <a:extLst>
                <a:ext uri="{FF2B5EF4-FFF2-40B4-BE49-F238E27FC236}">
                  <a16:creationId xmlns:a16="http://schemas.microsoft.com/office/drawing/2014/main" xmlns="" id="{237082F9-7285-611E-C354-19F2461B227E}"/>
                </a:ext>
              </a:extLst>
            </p:cNvPr>
            <p:cNvSpPr/>
            <p:nvPr/>
          </p:nvSpPr>
          <p:spPr>
            <a:xfrm flipV="1">
              <a:off x="691154" y="2261271"/>
              <a:ext cx="3512284" cy="1271639"/>
            </a:xfrm>
            <a:prstGeom prst="trapezoid">
              <a:avLst/>
            </a:prstGeom>
            <a:solidFill>
              <a:schemeClr val="bg1"/>
            </a:solidFill>
            <a:ln w="25400">
              <a:solidFill>
                <a:srgbClr val="79C5B1"/>
              </a:solidFill>
              <a:prstDash val="lgDash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44" name="Трапеция 43">
              <a:extLst>
                <a:ext uri="{FF2B5EF4-FFF2-40B4-BE49-F238E27FC236}">
                  <a16:creationId xmlns:a16="http://schemas.microsoft.com/office/drawing/2014/main" xmlns="" id="{8037FA7D-41DC-CF56-48A5-31468B790C94}"/>
                </a:ext>
              </a:extLst>
            </p:cNvPr>
            <p:cNvSpPr/>
            <p:nvPr/>
          </p:nvSpPr>
          <p:spPr>
            <a:xfrm>
              <a:off x="1678592" y="2162704"/>
              <a:ext cx="1537408" cy="270000"/>
            </a:xfrm>
            <a:prstGeom prst="trapezoid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52221B7F-F570-4A44-6D93-85311E944BEC}"/>
              </a:ext>
            </a:extLst>
          </p:cNvPr>
          <p:cNvSpPr txBox="1"/>
          <p:nvPr/>
        </p:nvSpPr>
        <p:spPr>
          <a:xfrm>
            <a:off x="2476663" y="5134636"/>
            <a:ext cx="2206850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dirty="0">
                <a:solidFill>
                  <a:prstClr val="black"/>
                </a:solidFill>
              </a:rPr>
              <a:t>Оценка работы Методических объединений</a:t>
            </a:r>
          </a:p>
          <a:p>
            <a:pPr algn="ctr"/>
            <a:endParaRPr lang="ru-RU" sz="2000" dirty="0">
              <a:solidFill>
                <a:prstClr val="black"/>
              </a:solidFill>
            </a:endParaRP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xmlns="" id="{3DB2FF14-22D6-68B5-39AF-859FAF83DAD8}"/>
              </a:ext>
            </a:extLst>
          </p:cNvPr>
          <p:cNvGrpSpPr/>
          <p:nvPr/>
        </p:nvGrpSpPr>
        <p:grpSpPr>
          <a:xfrm>
            <a:off x="8361786" y="2298500"/>
            <a:ext cx="2892021" cy="1818508"/>
            <a:chOff x="691154" y="2261271"/>
            <a:chExt cx="3512284" cy="1271639"/>
          </a:xfrm>
        </p:grpSpPr>
        <p:sp>
          <p:nvSpPr>
            <p:cNvPr id="34" name="Равнобедренный треугольник 33">
              <a:extLst>
                <a:ext uri="{FF2B5EF4-FFF2-40B4-BE49-F238E27FC236}">
                  <a16:creationId xmlns:a16="http://schemas.microsoft.com/office/drawing/2014/main" xmlns="" id="{9174EF46-0B3B-9FBC-AF2E-6A254C911231}"/>
                </a:ext>
              </a:extLst>
            </p:cNvPr>
            <p:cNvSpPr/>
            <p:nvPr/>
          </p:nvSpPr>
          <p:spPr>
            <a:xfrm>
              <a:off x="3754653" y="2790433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5" name="Равнобедренный треугольник 34">
              <a:extLst>
                <a:ext uri="{FF2B5EF4-FFF2-40B4-BE49-F238E27FC236}">
                  <a16:creationId xmlns:a16="http://schemas.microsoft.com/office/drawing/2014/main" xmlns="" id="{51BDAF1F-CC55-4613-6A28-37E6C7040C45}"/>
                </a:ext>
              </a:extLst>
            </p:cNvPr>
            <p:cNvSpPr/>
            <p:nvPr/>
          </p:nvSpPr>
          <p:spPr>
            <a:xfrm>
              <a:off x="778692" y="2769606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6" name="Трапеция 35">
              <a:extLst>
                <a:ext uri="{FF2B5EF4-FFF2-40B4-BE49-F238E27FC236}">
                  <a16:creationId xmlns:a16="http://schemas.microsoft.com/office/drawing/2014/main" xmlns="" id="{51FBF0C5-B874-090D-2EE4-27DD2DE1DC01}"/>
                </a:ext>
              </a:extLst>
            </p:cNvPr>
            <p:cNvSpPr/>
            <p:nvPr/>
          </p:nvSpPr>
          <p:spPr>
            <a:xfrm flipV="1">
              <a:off x="691154" y="2261271"/>
              <a:ext cx="3512284" cy="1271639"/>
            </a:xfrm>
            <a:prstGeom prst="trapezoid">
              <a:avLst/>
            </a:prstGeom>
            <a:solidFill>
              <a:schemeClr val="bg1"/>
            </a:solidFill>
            <a:ln w="25400">
              <a:solidFill>
                <a:srgbClr val="79C5B1"/>
              </a:solidFill>
              <a:prstDash val="lgDash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</p:grpSp>
      <p:sp>
        <p:nvSpPr>
          <p:cNvPr id="33" name="Трапеция 32">
            <a:extLst>
              <a:ext uri="{FF2B5EF4-FFF2-40B4-BE49-F238E27FC236}">
                <a16:creationId xmlns:a16="http://schemas.microsoft.com/office/drawing/2014/main" xmlns="" id="{EC601517-F6B5-A1A2-5640-73B3E2DAAF56}"/>
              </a:ext>
            </a:extLst>
          </p:cNvPr>
          <p:cNvSpPr/>
          <p:nvPr/>
        </p:nvSpPr>
        <p:spPr>
          <a:xfrm>
            <a:off x="9208068" y="2229623"/>
            <a:ext cx="1265905" cy="386114"/>
          </a:xfrm>
          <a:prstGeom prst="trapezoid">
            <a:avLst/>
          </a:prstGeom>
          <a:solidFill>
            <a:srgbClr val="96D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xmlns="" id="{0150FD58-A002-0C33-0B1B-043CD3695161}"/>
              </a:ext>
            </a:extLst>
          </p:cNvPr>
          <p:cNvGrpSpPr/>
          <p:nvPr/>
        </p:nvGrpSpPr>
        <p:grpSpPr>
          <a:xfrm>
            <a:off x="4471025" y="2229623"/>
            <a:ext cx="2907500" cy="1855372"/>
            <a:chOff x="691154" y="2176456"/>
            <a:chExt cx="3512284" cy="1356454"/>
          </a:xfrm>
        </p:grpSpPr>
        <p:sp>
          <p:nvSpPr>
            <p:cNvPr id="26" name="Равнобедренный треугольник 25">
              <a:extLst>
                <a:ext uri="{FF2B5EF4-FFF2-40B4-BE49-F238E27FC236}">
                  <a16:creationId xmlns:a16="http://schemas.microsoft.com/office/drawing/2014/main" xmlns="" id="{B52D63F8-86B5-00E2-4748-85FCB07B29CC}"/>
                </a:ext>
              </a:extLst>
            </p:cNvPr>
            <p:cNvSpPr/>
            <p:nvPr/>
          </p:nvSpPr>
          <p:spPr>
            <a:xfrm>
              <a:off x="3754653" y="2790433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Равнобедренный треугольник 26">
              <a:extLst>
                <a:ext uri="{FF2B5EF4-FFF2-40B4-BE49-F238E27FC236}">
                  <a16:creationId xmlns:a16="http://schemas.microsoft.com/office/drawing/2014/main" xmlns="" id="{3F5721E1-D3BC-5006-BB2C-DF241343C584}"/>
                </a:ext>
              </a:extLst>
            </p:cNvPr>
            <p:cNvSpPr/>
            <p:nvPr/>
          </p:nvSpPr>
          <p:spPr>
            <a:xfrm>
              <a:off x="756794" y="2779218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Трапеция 27">
              <a:extLst>
                <a:ext uri="{FF2B5EF4-FFF2-40B4-BE49-F238E27FC236}">
                  <a16:creationId xmlns:a16="http://schemas.microsoft.com/office/drawing/2014/main" xmlns="" id="{7DD8CF1C-31BF-45F4-9710-EF1DEBA6FEE5}"/>
                </a:ext>
              </a:extLst>
            </p:cNvPr>
            <p:cNvSpPr/>
            <p:nvPr/>
          </p:nvSpPr>
          <p:spPr>
            <a:xfrm flipV="1">
              <a:off x="691154" y="2261271"/>
              <a:ext cx="3512284" cy="1271639"/>
            </a:xfrm>
            <a:prstGeom prst="trapezoid">
              <a:avLst/>
            </a:prstGeom>
            <a:solidFill>
              <a:schemeClr val="bg1"/>
            </a:solidFill>
            <a:ln w="25400">
              <a:solidFill>
                <a:srgbClr val="79C5B1"/>
              </a:solidFill>
              <a:prstDash val="lgDash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30" name="Трапеция 29">
              <a:extLst>
                <a:ext uri="{FF2B5EF4-FFF2-40B4-BE49-F238E27FC236}">
                  <a16:creationId xmlns:a16="http://schemas.microsoft.com/office/drawing/2014/main" xmlns="" id="{3D2D6471-56BD-42FD-7C26-52120131DA81}"/>
                </a:ext>
              </a:extLst>
            </p:cNvPr>
            <p:cNvSpPr/>
            <p:nvPr/>
          </p:nvSpPr>
          <p:spPr>
            <a:xfrm>
              <a:off x="1678592" y="2176456"/>
              <a:ext cx="1537408" cy="270000"/>
            </a:xfrm>
            <a:prstGeom prst="trapezoid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0928530-A2E6-5F6D-94B4-5857E63F267E}"/>
              </a:ext>
            </a:extLst>
          </p:cNvPr>
          <p:cNvSpPr txBox="1"/>
          <p:nvPr/>
        </p:nvSpPr>
        <p:spPr>
          <a:xfrm>
            <a:off x="4762028" y="2707484"/>
            <a:ext cx="232549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dirty="0">
                <a:solidFill>
                  <a:prstClr val="black"/>
                </a:solidFill>
              </a:rPr>
              <a:t>Эффективность оценочной деятельности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CA4D290-B43D-1582-0987-6FA09EE4539E}"/>
              </a:ext>
            </a:extLst>
          </p:cNvPr>
          <p:cNvSpPr txBox="1"/>
          <p:nvPr/>
        </p:nvSpPr>
        <p:spPr>
          <a:xfrm>
            <a:off x="946915" y="2699923"/>
            <a:ext cx="197567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dirty="0">
                <a:solidFill>
                  <a:prstClr val="black"/>
                </a:solidFill>
              </a:rPr>
              <a:t>Факторы, влияющие на ВСОКО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8A3C9DF7-8A2F-B091-3BED-83AAEA639C1C}"/>
              </a:ext>
            </a:extLst>
          </p:cNvPr>
          <p:cNvGrpSpPr/>
          <p:nvPr/>
        </p:nvGrpSpPr>
        <p:grpSpPr>
          <a:xfrm>
            <a:off x="6544395" y="4643170"/>
            <a:ext cx="3079342" cy="1835122"/>
            <a:chOff x="691154" y="2162704"/>
            <a:chExt cx="3512284" cy="1370206"/>
          </a:xfrm>
        </p:grpSpPr>
        <p:sp>
          <p:nvSpPr>
            <p:cNvPr id="12" name="Равнобедренный треугольник 11">
              <a:extLst>
                <a:ext uri="{FF2B5EF4-FFF2-40B4-BE49-F238E27FC236}">
                  <a16:creationId xmlns:a16="http://schemas.microsoft.com/office/drawing/2014/main" xmlns="" id="{90F69748-D5EF-5345-3C4A-26E5A2B86606}"/>
                </a:ext>
              </a:extLst>
            </p:cNvPr>
            <p:cNvSpPr/>
            <p:nvPr/>
          </p:nvSpPr>
          <p:spPr>
            <a:xfrm>
              <a:off x="3754653" y="2790433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xmlns="" id="{5C7B35D7-DDF8-F879-4A40-6AFD27E9EBBC}"/>
                </a:ext>
              </a:extLst>
            </p:cNvPr>
            <p:cNvSpPr/>
            <p:nvPr/>
          </p:nvSpPr>
          <p:spPr>
            <a:xfrm>
              <a:off x="762405" y="2779715"/>
              <a:ext cx="360000" cy="742477"/>
            </a:xfrm>
            <a:prstGeom prst="triangle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4" name="Трапеция 13">
              <a:extLst>
                <a:ext uri="{FF2B5EF4-FFF2-40B4-BE49-F238E27FC236}">
                  <a16:creationId xmlns:a16="http://schemas.microsoft.com/office/drawing/2014/main" xmlns="" id="{C007E67C-AE26-F74A-E9F8-D29D7F876409}"/>
                </a:ext>
              </a:extLst>
            </p:cNvPr>
            <p:cNvSpPr/>
            <p:nvPr/>
          </p:nvSpPr>
          <p:spPr>
            <a:xfrm flipV="1">
              <a:off x="691154" y="2261271"/>
              <a:ext cx="3512284" cy="1271639"/>
            </a:xfrm>
            <a:prstGeom prst="trapezoid">
              <a:avLst/>
            </a:prstGeom>
            <a:solidFill>
              <a:schemeClr val="bg1"/>
            </a:solidFill>
            <a:ln w="25400">
              <a:solidFill>
                <a:srgbClr val="79C5B1"/>
              </a:solidFill>
              <a:prstDash val="lgDash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16" name="Трапеция 15">
              <a:extLst>
                <a:ext uri="{FF2B5EF4-FFF2-40B4-BE49-F238E27FC236}">
                  <a16:creationId xmlns:a16="http://schemas.microsoft.com/office/drawing/2014/main" xmlns="" id="{6A4F6EEA-E0E9-3A59-2C91-81645DE83E83}"/>
                </a:ext>
              </a:extLst>
            </p:cNvPr>
            <p:cNvSpPr/>
            <p:nvPr/>
          </p:nvSpPr>
          <p:spPr>
            <a:xfrm>
              <a:off x="1678592" y="2162704"/>
              <a:ext cx="1537408" cy="270000"/>
            </a:xfrm>
            <a:prstGeom prst="trapezoid">
              <a:avLst/>
            </a:prstGeom>
            <a:solidFill>
              <a:srgbClr val="96D2C2"/>
            </a:solidFill>
            <a:ln>
              <a:solidFill>
                <a:srgbClr val="79C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0F7D30F-70C8-C0A7-4178-AAF8A559B3C9}"/>
              </a:ext>
            </a:extLst>
          </p:cNvPr>
          <p:cNvSpPr txBox="1"/>
          <p:nvPr/>
        </p:nvSpPr>
        <p:spPr>
          <a:xfrm>
            <a:off x="6922488" y="5426682"/>
            <a:ext cx="236861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197869" y="1526968"/>
            <a:ext cx="11453812" cy="41257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Критерии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4169AF8-F22E-D7BF-48A4-922A2F9FEE31}"/>
              </a:ext>
            </a:extLst>
          </p:cNvPr>
          <p:cNvSpPr txBox="1"/>
          <p:nvPr/>
        </p:nvSpPr>
        <p:spPr>
          <a:xfrm>
            <a:off x="6764675" y="5252807"/>
            <a:ext cx="278671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dirty="0">
                <a:solidFill>
                  <a:prstClr val="black"/>
                </a:solidFill>
              </a:rPr>
              <a:t>Самообследование </a:t>
            </a:r>
          </a:p>
          <a:p>
            <a:pPr algn="ctr"/>
            <a:r>
              <a:rPr lang="ru-RU" sz="2000" dirty="0">
                <a:solidFill>
                  <a:prstClr val="black"/>
                </a:solidFill>
              </a:rPr>
              <a:t>ОО в рамках ВСОКО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D7CC197-7902-BFBA-7604-BDE1C655CE8E}"/>
              </a:ext>
            </a:extLst>
          </p:cNvPr>
          <p:cNvSpPr txBox="1"/>
          <p:nvPr/>
        </p:nvSpPr>
        <p:spPr>
          <a:xfrm>
            <a:off x="8474025" y="2668759"/>
            <a:ext cx="2706678" cy="10640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prstClr val="black"/>
                </a:solidFill>
              </a:rPr>
              <a:t>Подготовка обучающихся к участию во </a:t>
            </a:r>
            <a:r>
              <a:rPr lang="ru-RU" sz="2000" dirty="0" err="1">
                <a:solidFill>
                  <a:prstClr val="black"/>
                </a:solidFill>
              </a:rPr>
              <a:t>ВсОШ</a:t>
            </a:r>
            <a:endParaRPr lang="ru-RU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22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"/>
          <p:cNvSpPr txBox="1">
            <a:spLocks/>
          </p:cNvSpPr>
          <p:nvPr/>
        </p:nvSpPr>
        <p:spPr>
          <a:xfrm>
            <a:off x="369094" y="1438502"/>
            <a:ext cx="11453812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Критерий 1: Факторы, влияющие на ВСОКО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774217"/>
              </p:ext>
            </p:extLst>
          </p:nvPr>
        </p:nvGraphicFramePr>
        <p:xfrm>
          <a:off x="573932" y="2100122"/>
          <a:ext cx="10858590" cy="2603119"/>
        </p:xfrm>
        <a:graphic>
          <a:graphicData uri="http://schemas.openxmlformats.org/drawingml/2006/table">
            <a:tbl>
              <a:tblPr firstRow="1" firstCol="1" bandRow="1"/>
              <a:tblGrid>
                <a:gridCol w="7184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97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243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3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Значение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 данных 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Регламентация ВСОКО (наличие в открытом доступе, актуальность, утверждение и т.д.)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Положение о ВСОКО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Учет региональной системы оценки качества образования в положении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Положение о ВСОКО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8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Учет субъектов</a:t>
                      </a:r>
                      <a:r>
                        <a:rPr lang="ru-RU" sz="18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объектов</a:t>
                      </a:r>
                      <a:r>
                        <a:rPr lang="ru-RU" sz="18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региональной системы оценки качества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0/1/2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Положение о ВСОКО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Учет деятельности педагогов во ВСОКО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Положение о ВСОКО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8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 педагогов во внешних экспертных сообществах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0/1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Отчет о результатах самообследования</a:t>
                      </a:r>
                      <a:endParaRPr lang="ru-RU" sz="18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Максимальный балл 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7 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725" marR="27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6" name="Рисунок 5" descr="Стоп со сплошной заливкой">
            <a:extLst>
              <a:ext uri="{FF2B5EF4-FFF2-40B4-BE49-F238E27FC236}">
                <a16:creationId xmlns:a16="http://schemas.microsoft.com/office/drawing/2014/main" xmlns="" id="{44B69B34-062D-4406-E681-128DAAB26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343119" y="5867558"/>
            <a:ext cx="403698" cy="403698"/>
          </a:xfrm>
          <a:prstGeom prst="rect">
            <a:avLst/>
          </a:prstGeom>
        </p:spPr>
      </p:pic>
      <p:pic>
        <p:nvPicPr>
          <p:cNvPr id="7" name="Рисунок 6" descr="Стоп со сплошной заливкой">
            <a:extLst>
              <a:ext uri="{FF2B5EF4-FFF2-40B4-BE49-F238E27FC236}">
                <a16:creationId xmlns:a16="http://schemas.microsoft.com/office/drawing/2014/main" xmlns="" id="{3CD803AB-7653-244E-530D-4C6E87596A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350822" y="5867558"/>
            <a:ext cx="403698" cy="403698"/>
          </a:xfrm>
          <a:prstGeom prst="rect">
            <a:avLst/>
          </a:prstGeom>
        </p:spPr>
      </p:pic>
      <p:sp>
        <p:nvSpPr>
          <p:cNvPr id="8" name="Текст 1">
            <a:extLst>
              <a:ext uri="{FF2B5EF4-FFF2-40B4-BE49-F238E27FC236}">
                <a16:creationId xmlns:a16="http://schemas.microsoft.com/office/drawing/2014/main" xmlns="" id="{24EBA29C-2606-7439-3456-A153EB39A155}"/>
              </a:ext>
            </a:extLst>
          </p:cNvPr>
          <p:cNvSpPr txBox="1">
            <a:spLocks/>
          </p:cNvSpPr>
          <p:nvPr/>
        </p:nvSpPr>
        <p:spPr>
          <a:xfrm>
            <a:off x="5769700" y="5861990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педагоги</a:t>
            </a:r>
          </a:p>
        </p:txBody>
      </p:sp>
      <p:sp>
        <p:nvSpPr>
          <p:cNvPr id="10" name="Текст 1">
            <a:extLst>
              <a:ext uri="{FF2B5EF4-FFF2-40B4-BE49-F238E27FC236}">
                <a16:creationId xmlns:a16="http://schemas.microsoft.com/office/drawing/2014/main" xmlns="" id="{12A4530A-3925-8B93-5085-33170CE45BBF}"/>
              </a:ext>
            </a:extLst>
          </p:cNvPr>
          <p:cNvSpPr txBox="1">
            <a:spLocks/>
          </p:cNvSpPr>
          <p:nvPr/>
        </p:nvSpPr>
        <p:spPr>
          <a:xfrm>
            <a:off x="3849833" y="5861990"/>
            <a:ext cx="3190243" cy="409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D313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/>
              <a:t>- документы</a:t>
            </a:r>
          </a:p>
        </p:txBody>
      </p:sp>
    </p:spTree>
    <p:extLst>
      <p:ext uri="{BB962C8B-B14F-4D97-AF65-F5344CB8AC3E}">
        <p14:creationId xmlns:p14="http://schemas.microsoft.com/office/powerpoint/2010/main" val="49750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946</Words>
  <Application>Microsoft Office PowerPoint</Application>
  <PresentationFormat>Широкоэкранный</PresentationFormat>
  <Paragraphs>283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9" baseType="lpstr">
      <vt:lpstr>微软雅黑</vt:lpstr>
      <vt:lpstr>宋体</vt:lpstr>
      <vt:lpstr>Aharoni</vt:lpstr>
      <vt:lpstr>Aptos</vt:lpstr>
      <vt:lpstr>Arial</vt:lpstr>
      <vt:lpstr>Calibri</vt:lpstr>
      <vt:lpstr>Calibri Light</vt:lpstr>
      <vt:lpstr>等线</vt:lpstr>
      <vt:lpstr>等线</vt:lpstr>
      <vt:lpstr>Impact</vt:lpstr>
      <vt:lpstr>Open Sans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ВСОКО как инструмент  качества образования</dc:title>
  <dc:creator>Анастасия С. Кочерова</dc:creator>
  <cp:lastModifiedBy>Анастасия С. Кочерова</cp:lastModifiedBy>
  <cp:revision>97</cp:revision>
  <dcterms:created xsi:type="dcterms:W3CDTF">2025-10-16T09:13:12Z</dcterms:created>
  <dcterms:modified xsi:type="dcterms:W3CDTF">2025-11-05T07:20:36Z</dcterms:modified>
</cp:coreProperties>
</file>