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acbf8ca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acbf8ca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9d677cc73c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9d677cc73c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9d677cc73c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9d677cc73c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9d677cc73c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9d677cc73c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9d677cc73c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9d677cc73c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d677cc73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d677cc73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6ca7e779d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6ca7e779d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9d677cc73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9d677cc73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9d677cc73c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9d677cc73c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9d677cc73c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9d677cc73c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9d677cc73c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9d677cc73c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9d677cc73c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9d677cc73c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9d677cc73c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9d677cc73c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5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8.png"/><Relationship Id="rId5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2951375" y="1779150"/>
            <a:ext cx="63495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50">
                <a:solidFill>
                  <a:srgbClr val="2C2D2E"/>
                </a:solidFill>
                <a:highlight>
                  <a:srgbClr val="FFFFFF"/>
                </a:highlight>
              </a:rPr>
              <a:t>Кейс-сессия</a:t>
            </a:r>
            <a:endParaRPr b="1" sz="2150">
              <a:solidFill>
                <a:srgbClr val="2C2D2E"/>
              </a:solidFill>
              <a:highlight>
                <a:srgbClr val="FFFF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50">
                <a:solidFill>
                  <a:srgbClr val="2C2D2E"/>
                </a:solidFill>
                <a:highlight>
                  <a:srgbClr val="FFFFFF"/>
                </a:highlight>
              </a:rPr>
              <a:t>“Педагогическая нагрузка”</a:t>
            </a:r>
            <a:endParaRPr b="1" sz="6200"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-9796" y="2935166"/>
            <a:ext cx="8520600" cy="104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2640"/>
              <a:t>Илюшин Леонид Сергеевич</a:t>
            </a:r>
            <a:endParaRPr sz="264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2640"/>
              <a:t>Толкачева Валентина Александровна</a:t>
            </a:r>
            <a:endParaRPr sz="264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2640"/>
              <a:t>Пекун Маргарита Евгеньевна</a:t>
            </a:r>
            <a:endParaRPr sz="264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59225" y="3707624"/>
            <a:ext cx="1277550" cy="132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2"/>
          <p:cNvSpPr txBox="1"/>
          <p:nvPr>
            <p:ph type="title"/>
          </p:nvPr>
        </p:nvSpPr>
        <p:spPr>
          <a:xfrm>
            <a:off x="2530210" y="2664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Нагрузка учителей по предметам</a:t>
            </a:r>
            <a:endParaRPr sz="3188"/>
          </a:p>
        </p:txBody>
      </p:sp>
      <p:sp>
        <p:nvSpPr>
          <p:cNvPr id="152" name="Google Shape;15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  <p:pic>
        <p:nvPicPr>
          <p:cNvPr id="153" name="Google Shape;15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39825" y="783875"/>
            <a:ext cx="6064351" cy="3799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4" name="Google Shape;154;p22"/>
          <p:cNvCxnSpPr/>
          <p:nvPr/>
        </p:nvCxnSpPr>
        <p:spPr>
          <a:xfrm>
            <a:off x="5844619" y="970526"/>
            <a:ext cx="9300" cy="32055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22"/>
          <p:cNvCxnSpPr/>
          <p:nvPr/>
        </p:nvCxnSpPr>
        <p:spPr>
          <a:xfrm>
            <a:off x="3700819" y="970526"/>
            <a:ext cx="9300" cy="32055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6" name="Google Shape;156;p22"/>
          <p:cNvSpPr txBox="1"/>
          <p:nvPr/>
        </p:nvSpPr>
        <p:spPr>
          <a:xfrm>
            <a:off x="4971325" y="4483578"/>
            <a:ext cx="332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Количество “звонковых” часов</a:t>
            </a:r>
            <a:endParaRPr b="1" sz="1200">
              <a:solidFill>
                <a:schemeClr val="dk2"/>
              </a:solidFill>
            </a:endParaRPr>
          </a:p>
        </p:txBody>
      </p:sp>
      <p:pic>
        <p:nvPicPr>
          <p:cNvPr id="157" name="Google Shape;157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2"/>
          <p:cNvSpPr txBox="1"/>
          <p:nvPr/>
        </p:nvSpPr>
        <p:spPr>
          <a:xfrm>
            <a:off x="3075692" y="4479741"/>
            <a:ext cx="1581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Норма (18 часов)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159" name="Google Shape;159;p22"/>
          <p:cNvSpPr txBox="1"/>
          <p:nvPr/>
        </p:nvSpPr>
        <p:spPr>
          <a:xfrm>
            <a:off x="754350" y="4307150"/>
            <a:ext cx="15813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Рекомендованный лимит 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(1,4 ставки, 24 часа)</a:t>
            </a:r>
            <a:endParaRPr b="1" sz="1100">
              <a:solidFill>
                <a:schemeClr val="dk2"/>
              </a:solidFill>
            </a:endParaRPr>
          </a:p>
        </p:txBody>
      </p:sp>
      <p:cxnSp>
        <p:nvCxnSpPr>
          <p:cNvPr id="160" name="Google Shape;160;p22"/>
          <p:cNvCxnSpPr>
            <a:endCxn id="159" idx="1"/>
          </p:cNvCxnSpPr>
          <p:nvPr/>
        </p:nvCxnSpPr>
        <p:spPr>
          <a:xfrm flipH="1" rot="10800000">
            <a:off x="311550" y="4653500"/>
            <a:ext cx="442800" cy="45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1" name="Google Shape;161;p22"/>
          <p:cNvCxnSpPr/>
          <p:nvPr/>
        </p:nvCxnSpPr>
        <p:spPr>
          <a:xfrm flipH="1" rot="10800000">
            <a:off x="2632900" y="4658000"/>
            <a:ext cx="442800" cy="45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3"/>
          <p:cNvSpPr txBox="1"/>
          <p:nvPr>
            <p:ph type="title"/>
          </p:nvPr>
        </p:nvSpPr>
        <p:spPr>
          <a:xfrm>
            <a:off x="584413" y="2122950"/>
            <a:ext cx="8083500" cy="89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Какова нагрузка учителей в новых школах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(29 общеобразовательных организаций, открытых с 2023 года)</a:t>
            </a:r>
            <a:r>
              <a:rPr b="1" lang="ru" sz="1892">
                <a:solidFill>
                  <a:srgbClr val="0F1115"/>
                </a:solidFill>
              </a:rPr>
              <a:t>?</a:t>
            </a:r>
            <a:endParaRPr sz="3188"/>
          </a:p>
        </p:txBody>
      </p:sp>
      <p:pic>
        <p:nvPicPr>
          <p:cNvPr id="168" name="Google Shape;16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75375" y="915250"/>
            <a:ext cx="6354425" cy="378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4"/>
          <p:cNvSpPr txBox="1"/>
          <p:nvPr>
            <p:ph type="title"/>
          </p:nvPr>
        </p:nvSpPr>
        <p:spPr>
          <a:xfrm>
            <a:off x="2470135" y="1079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Анализ нагрузки учителей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в новых школах</a:t>
            </a:r>
            <a:endParaRPr sz="3188"/>
          </a:p>
        </p:txBody>
      </p:sp>
      <p:sp>
        <p:nvSpPr>
          <p:cNvPr id="176" name="Google Shape;17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  <p:cxnSp>
        <p:nvCxnSpPr>
          <p:cNvPr id="177" name="Google Shape;177;p24"/>
          <p:cNvCxnSpPr/>
          <p:nvPr/>
        </p:nvCxnSpPr>
        <p:spPr>
          <a:xfrm flipH="1" rot="10800000">
            <a:off x="2060450" y="1559666"/>
            <a:ext cx="5455800" cy="93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24"/>
          <p:cNvCxnSpPr/>
          <p:nvPr/>
        </p:nvCxnSpPr>
        <p:spPr>
          <a:xfrm flipH="1" rot="10800000">
            <a:off x="2060450" y="4170759"/>
            <a:ext cx="5455800" cy="93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9" name="Google Shape;179;p24"/>
          <p:cNvSpPr txBox="1"/>
          <p:nvPr/>
        </p:nvSpPr>
        <p:spPr>
          <a:xfrm rot="-5400000">
            <a:off x="-441525" y="2371650"/>
            <a:ext cx="3159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2"/>
                </a:solidFill>
              </a:rPr>
              <a:t>Количество “звонковых” часов</a:t>
            </a:r>
            <a:endParaRPr b="1">
              <a:solidFill>
                <a:schemeClr val="dk2"/>
              </a:solidFill>
            </a:endParaRPr>
          </a:p>
        </p:txBody>
      </p:sp>
      <p:pic>
        <p:nvPicPr>
          <p:cNvPr id="180" name="Google Shape;180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4"/>
          <p:cNvSpPr txBox="1"/>
          <p:nvPr/>
        </p:nvSpPr>
        <p:spPr>
          <a:xfrm>
            <a:off x="7610642" y="3998400"/>
            <a:ext cx="1581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Норма (18 часов)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182" name="Google Shape;182;p24"/>
          <p:cNvSpPr txBox="1"/>
          <p:nvPr/>
        </p:nvSpPr>
        <p:spPr>
          <a:xfrm>
            <a:off x="7516250" y="1252300"/>
            <a:ext cx="15813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Рекомендованный лимит 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(1,4 ставки, 24 часа)</a:t>
            </a:r>
            <a:endParaRPr b="1"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5"/>
          <p:cNvSpPr txBox="1"/>
          <p:nvPr>
            <p:ph idx="1" type="body"/>
          </p:nvPr>
        </p:nvSpPr>
        <p:spPr>
          <a:xfrm>
            <a:off x="311700" y="661019"/>
            <a:ext cx="8693400" cy="43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0F1115"/>
                </a:solidFill>
                <a:highlight>
                  <a:srgbClr val="FFFFFF"/>
                </a:highlight>
              </a:rPr>
              <a:t>Название кейса: Педагогическая нагрузка</a:t>
            </a:r>
            <a:endParaRPr b="1"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0F1115"/>
                </a:solidFill>
                <a:highlight>
                  <a:srgbClr val="FFFFFF"/>
                </a:highlight>
              </a:rPr>
              <a:t>Актуальность: </a:t>
            </a:r>
            <a:r>
              <a:rPr lang="ru" sz="1500">
                <a:solidFill>
                  <a:schemeClr val="dk1"/>
                </a:solidFill>
              </a:rPr>
              <a:t>С сентября 2025 года Приказ Минпросвещения № 269 сохраняет базовую норму — 18 часов преподавания в неделю. Поскольку закон не устанавливает жёсткого предела по ставкам, задача администрации школы — контролировать нагрузку, не допуская хронических перегрузок. Это необходимо для предотвращения выгорания педагогов и сохранения качества образования.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0F1115"/>
                </a:solidFill>
                <a:highlight>
                  <a:srgbClr val="FFFFFF"/>
                </a:highlight>
              </a:rPr>
              <a:t>Ключевое противоречие:</a:t>
            </a:r>
            <a:r>
              <a:rPr b="1" lang="ru" sz="1500">
                <a:solidFill>
                  <a:schemeClr val="dk1"/>
                </a:solidFill>
              </a:rPr>
              <a:t> </a:t>
            </a:r>
            <a:r>
              <a:rPr lang="ru" sz="1500">
                <a:solidFill>
                  <a:schemeClr val="dk1"/>
                </a:solidFill>
              </a:rPr>
              <a:t>между едиными нормами учебной нагрузки и разнонаправленными вызовами, стоящими перед педагогами в начале и в конце карьеры: у молодых специалистов — недостаток опыта и стресс адаптации, у пожилых педагогов — эмоциональное истощение и высокая физическая нагрузка.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0F1115"/>
                </a:solidFill>
                <a:highlight>
                  <a:srgbClr val="FFFFFF"/>
                </a:highlight>
              </a:rPr>
              <a:t>Критерии решения проблемы: </a:t>
            </a:r>
            <a:endParaRPr b="1"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0F1115"/>
                </a:solidFill>
                <a:highlight>
                  <a:schemeClr val="lt1"/>
                </a:highlight>
              </a:rPr>
              <a:t>уровень субъективного благополучия учителя</a:t>
            </a:r>
            <a:endParaRPr b="1"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0F1115"/>
                </a:solidFill>
                <a:highlight>
                  <a:srgbClr val="FFFFFF"/>
                </a:highlight>
              </a:rPr>
              <a:t>Предлагаемое управленческое решение:</a:t>
            </a:r>
            <a:endParaRPr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F1115"/>
              </a:buClr>
              <a:buSzPts val="1500"/>
              <a:buAutoNum type="arabicParenR"/>
            </a:pPr>
            <a:r>
              <a:rPr lang="ru" sz="1500">
                <a:solidFill>
                  <a:srgbClr val="0F1115"/>
                </a:solidFill>
                <a:highlight>
                  <a:srgbClr val="FFFFFF"/>
                </a:highlight>
              </a:rPr>
              <a:t>поддерживать практику реверсивного наставничества (пропагандировать и оплачивать)</a:t>
            </a:r>
            <a:endParaRPr sz="1500">
              <a:solidFill>
                <a:srgbClr val="0F1115"/>
              </a:solidFill>
              <a:highlight>
                <a:srgbClr val="FFFFFF"/>
              </a:highlight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F1115"/>
              </a:buClr>
              <a:buSzPts val="1500"/>
              <a:buAutoNum type="arabicParenR"/>
            </a:pPr>
            <a:r>
              <a:rPr lang="ru" sz="1500">
                <a:solidFill>
                  <a:srgbClr val="0F1115"/>
                </a:solidFill>
                <a:highlight>
                  <a:schemeClr val="lt1"/>
                </a:highlight>
              </a:rPr>
              <a:t>организовать </a:t>
            </a:r>
            <a:r>
              <a:rPr lang="ru" sz="1500">
                <a:solidFill>
                  <a:srgbClr val="0F1115"/>
                </a:solidFill>
                <a:highlight>
                  <a:schemeClr val="lt1"/>
                </a:highlight>
              </a:rPr>
              <a:t>систему повышения квалификации на рабочем месте </a:t>
            </a:r>
            <a:endParaRPr sz="1500">
              <a:solidFill>
                <a:srgbClr val="0F1115"/>
              </a:solidFill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F1115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9042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rgbClr val="0F1115"/>
                </a:solidFill>
              </a:rPr>
              <a:t>Данные, на основе которых проводилось исследование</a:t>
            </a:r>
            <a:endParaRPr sz="3800"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558350"/>
            <a:ext cx="8520600" cy="30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rgbClr val="0F1115"/>
                </a:solidFill>
              </a:rPr>
              <a:t>Все данные рассматривались в трех проекциях: Санкт-Петербург, районы города в отдельности и новые общеобразовательные организации.</a:t>
            </a:r>
            <a:endParaRPr sz="1900">
              <a:solidFill>
                <a:srgbClr val="0F1115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0F1115"/>
              </a:buClr>
              <a:buSzPts val="1900"/>
              <a:buChar char="-"/>
            </a:pPr>
            <a:r>
              <a:rPr lang="ru" sz="1900">
                <a:solidFill>
                  <a:srgbClr val="0F1115"/>
                </a:solidFill>
              </a:rPr>
              <a:t>Определялась с</a:t>
            </a:r>
            <a:r>
              <a:rPr lang="ru" sz="1900">
                <a:solidFill>
                  <a:srgbClr val="0F1115"/>
                </a:solidFill>
              </a:rPr>
              <a:t>редняя нагрузка по предметам, стажу и возрасту педагогов.</a:t>
            </a:r>
            <a:endParaRPr sz="1900">
              <a:solidFill>
                <a:srgbClr val="0F1115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F1115"/>
              </a:buClr>
              <a:buSzPts val="1900"/>
              <a:buChar char="-"/>
            </a:pPr>
            <a:r>
              <a:rPr lang="ru" sz="1900">
                <a:solidFill>
                  <a:srgbClr val="0F1115"/>
                </a:solidFill>
              </a:rPr>
              <a:t>Выявлялись группы риска по данным направлениям..</a:t>
            </a:r>
            <a:endParaRPr sz="1900">
              <a:solidFill>
                <a:srgbClr val="0F1115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F1115"/>
              </a:buClr>
              <a:buSzPts val="1900"/>
              <a:buChar char="-"/>
            </a:pPr>
            <a:r>
              <a:rPr lang="ru" sz="1900">
                <a:solidFill>
                  <a:srgbClr val="0F1115"/>
                </a:solidFill>
              </a:rPr>
              <a:t>Устанавливалась взаимосвязь между нагрузкой и возрастом, нагрузкой и стажем педагогов.</a:t>
            </a:r>
            <a:endParaRPr sz="1900">
              <a:solidFill>
                <a:srgbClr val="0F1115"/>
              </a:solidFill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rgbClr val="0F111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Актуальность</a:t>
            </a:r>
            <a:r>
              <a:rPr b="1" lang="ru" sz="2200">
                <a:solidFill>
                  <a:srgbClr val="0F111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кейса</a:t>
            </a:r>
            <a:r>
              <a:rPr lang="ru" sz="2200">
                <a:solidFill>
                  <a:srgbClr val="0F1115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800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91050" y="1336175"/>
            <a:ext cx="8361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С сентября 2025 года Приказ Минпросвещения № 269 сохраняет базовую норму — 18 часов преподавания в неделю. Поскольку закон не устанавливает жёсткого предела по ставкам, задача администрации школы — контролировать нагрузку, не допуская хронических перегрузок. Это необходимо для предотвращения выгорания педагогов и сохранения качества образования.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>
            <p:ph type="title"/>
          </p:nvPr>
        </p:nvSpPr>
        <p:spPr>
          <a:xfrm>
            <a:off x="916050" y="1674150"/>
            <a:ext cx="7311900" cy="89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Какова нагрузка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молодых </a:t>
            </a:r>
            <a:r>
              <a:rPr b="1" lang="ru" sz="1892">
                <a:solidFill>
                  <a:srgbClr val="0F1115"/>
                </a:solidFill>
              </a:rPr>
              <a:t>учителей с небольшим стажем</a:t>
            </a:r>
            <a:r>
              <a:rPr b="1" lang="ru" sz="1892">
                <a:solidFill>
                  <a:srgbClr val="0F1115"/>
                </a:solidFill>
              </a:rPr>
              <a:t>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и учителей старше 60 лет?</a:t>
            </a:r>
            <a:endParaRPr sz="3188"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 rotWithShape="1">
          <a:blip r:embed="rId4">
            <a:alphaModFix/>
          </a:blip>
          <a:srcRect b="7757" l="0" r="0" t="0"/>
          <a:stretch/>
        </p:blipFill>
        <p:spPr>
          <a:xfrm>
            <a:off x="451809" y="778950"/>
            <a:ext cx="7269699" cy="39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7"/>
          <p:cNvSpPr txBox="1"/>
          <p:nvPr>
            <p:ph type="title"/>
          </p:nvPr>
        </p:nvSpPr>
        <p:spPr>
          <a:xfrm>
            <a:off x="2470135" y="1079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Распределение нагрузки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молодых специалистов</a:t>
            </a:r>
            <a:endParaRPr sz="3188"/>
          </a:p>
        </p:txBody>
      </p:sp>
      <p:cxnSp>
        <p:nvCxnSpPr>
          <p:cNvPr id="88" name="Google Shape;88;p17"/>
          <p:cNvCxnSpPr/>
          <p:nvPr/>
        </p:nvCxnSpPr>
        <p:spPr>
          <a:xfrm>
            <a:off x="6633237" y="874688"/>
            <a:ext cx="9300" cy="37074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" name="Google Shape;89;p17"/>
          <p:cNvCxnSpPr/>
          <p:nvPr/>
        </p:nvCxnSpPr>
        <p:spPr>
          <a:xfrm rot="10800000">
            <a:off x="5839546" y="884300"/>
            <a:ext cx="9300" cy="3697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7"/>
          <p:cNvSpPr txBox="1"/>
          <p:nvPr/>
        </p:nvSpPr>
        <p:spPr>
          <a:xfrm>
            <a:off x="5120457" y="4692950"/>
            <a:ext cx="2855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Количество “звонковых” часов</a:t>
            </a:r>
            <a:endParaRPr b="1" sz="1200">
              <a:solidFill>
                <a:schemeClr val="dk2"/>
              </a:solidFill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7"/>
          <p:cNvCxnSpPr/>
          <p:nvPr/>
        </p:nvCxnSpPr>
        <p:spPr>
          <a:xfrm flipH="1" rot="10800000">
            <a:off x="8124525" y="196280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7"/>
          <p:cNvCxnSpPr/>
          <p:nvPr/>
        </p:nvCxnSpPr>
        <p:spPr>
          <a:xfrm flipH="1" rot="10800000">
            <a:off x="8124525" y="277575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4" name="Google Shape;94;p17"/>
          <p:cNvSpPr txBox="1"/>
          <p:nvPr/>
        </p:nvSpPr>
        <p:spPr>
          <a:xfrm>
            <a:off x="7447425" y="1972774"/>
            <a:ext cx="158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Норма (18 часов)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7352300" y="2785725"/>
            <a:ext cx="1676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Рекомендованный лимит</a:t>
            </a:r>
            <a:r>
              <a:rPr b="1" lang="ru" sz="1200">
                <a:solidFill>
                  <a:schemeClr val="dk2"/>
                </a:solidFill>
              </a:rPr>
              <a:t> 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(1,4 ставки, 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24 часа)</a:t>
            </a:r>
            <a:endParaRPr b="1"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 b="5926" l="0" r="0" t="0"/>
          <a:stretch/>
        </p:blipFill>
        <p:spPr>
          <a:xfrm>
            <a:off x="542675" y="782675"/>
            <a:ext cx="7143424" cy="406392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 txBox="1"/>
          <p:nvPr>
            <p:ph type="title"/>
          </p:nvPr>
        </p:nvSpPr>
        <p:spPr>
          <a:xfrm>
            <a:off x="2470135" y="1079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Распределение нагрузки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педагогов старше 60 лет</a:t>
            </a:r>
            <a:endParaRPr sz="3188"/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/>
          <p:nvPr/>
        </p:nvSpPr>
        <p:spPr>
          <a:xfrm>
            <a:off x="7447425" y="1972774"/>
            <a:ext cx="158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Норма (18 часов)</a:t>
            </a:r>
            <a:endParaRPr b="1" sz="1200">
              <a:solidFill>
                <a:schemeClr val="dk2"/>
              </a:solidFill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7352300" y="2785725"/>
            <a:ext cx="1676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Рекомендованный лимит 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(1,4 ставки, </a:t>
            </a:r>
            <a:endParaRPr b="1" sz="12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24 часа)</a:t>
            </a:r>
            <a:endParaRPr b="1" sz="1200">
              <a:solidFill>
                <a:schemeClr val="dk2"/>
              </a:solidFill>
            </a:endParaRPr>
          </a:p>
        </p:txBody>
      </p:sp>
      <p:cxnSp>
        <p:nvCxnSpPr>
          <p:cNvPr id="106" name="Google Shape;106;p18"/>
          <p:cNvCxnSpPr/>
          <p:nvPr/>
        </p:nvCxnSpPr>
        <p:spPr>
          <a:xfrm flipH="1" rot="10800000">
            <a:off x="8124525" y="196280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7" name="Google Shape;107;p18"/>
          <p:cNvCxnSpPr/>
          <p:nvPr/>
        </p:nvCxnSpPr>
        <p:spPr>
          <a:xfrm flipH="1" rot="10800000">
            <a:off x="8124525" y="277575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8" name="Google Shape;108;p18"/>
          <p:cNvSpPr txBox="1"/>
          <p:nvPr/>
        </p:nvSpPr>
        <p:spPr>
          <a:xfrm>
            <a:off x="5120457" y="4692950"/>
            <a:ext cx="2855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chemeClr val="dk2"/>
                </a:solidFill>
              </a:rPr>
              <a:t>Количество “звонковых” часов</a:t>
            </a:r>
            <a:endParaRPr b="1" sz="1200">
              <a:solidFill>
                <a:schemeClr val="dk2"/>
              </a:solidFill>
            </a:endParaRPr>
          </a:p>
        </p:txBody>
      </p:sp>
      <p:cxnSp>
        <p:nvCxnSpPr>
          <p:cNvPr id="109" name="Google Shape;109;p18"/>
          <p:cNvCxnSpPr/>
          <p:nvPr/>
        </p:nvCxnSpPr>
        <p:spPr>
          <a:xfrm>
            <a:off x="6633237" y="874688"/>
            <a:ext cx="9300" cy="37074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0" name="Google Shape;110;p18"/>
          <p:cNvCxnSpPr/>
          <p:nvPr/>
        </p:nvCxnSpPr>
        <p:spPr>
          <a:xfrm rot="10800000">
            <a:off x="5839546" y="884300"/>
            <a:ext cx="9300" cy="3697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76316" y="782675"/>
            <a:ext cx="6722635" cy="4245124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>
            <p:ph type="title"/>
          </p:nvPr>
        </p:nvSpPr>
        <p:spPr>
          <a:xfrm>
            <a:off x="2470135" y="1079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Распределение нагрузки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по группам педагогов</a:t>
            </a:r>
            <a:endParaRPr sz="3188"/>
          </a:p>
        </p:txBody>
      </p:sp>
      <p:cxnSp>
        <p:nvCxnSpPr>
          <p:cNvPr id="118" name="Google Shape;118;p19"/>
          <p:cNvCxnSpPr/>
          <p:nvPr/>
        </p:nvCxnSpPr>
        <p:spPr>
          <a:xfrm>
            <a:off x="6633237" y="874688"/>
            <a:ext cx="9300" cy="37074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9" name="Google Shape;119;p19"/>
          <p:cNvCxnSpPr/>
          <p:nvPr/>
        </p:nvCxnSpPr>
        <p:spPr>
          <a:xfrm rot="10800000">
            <a:off x="5671457" y="884300"/>
            <a:ext cx="9300" cy="3697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0" name="Google Shape;12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9"/>
          <p:cNvSpPr txBox="1"/>
          <p:nvPr/>
        </p:nvSpPr>
        <p:spPr>
          <a:xfrm>
            <a:off x="5909700" y="4701815"/>
            <a:ext cx="3159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Количество “звонковых” часов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7447425" y="1972774"/>
            <a:ext cx="1581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Норма (18 часов)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123" name="Google Shape;123;p19"/>
          <p:cNvSpPr txBox="1"/>
          <p:nvPr/>
        </p:nvSpPr>
        <p:spPr>
          <a:xfrm>
            <a:off x="7447425" y="2785724"/>
            <a:ext cx="15813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Рекомендованный лимит 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(1,4 ставки, 24 часа)</a:t>
            </a:r>
            <a:endParaRPr b="1" sz="1100">
              <a:solidFill>
                <a:schemeClr val="dk2"/>
              </a:solidFill>
            </a:endParaRPr>
          </a:p>
        </p:txBody>
      </p:sp>
      <p:cxnSp>
        <p:nvCxnSpPr>
          <p:cNvPr id="124" name="Google Shape;124;p19"/>
          <p:cNvCxnSpPr/>
          <p:nvPr/>
        </p:nvCxnSpPr>
        <p:spPr>
          <a:xfrm flipH="1" rot="10800000">
            <a:off x="8124525" y="196280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9"/>
          <p:cNvCxnSpPr/>
          <p:nvPr/>
        </p:nvCxnSpPr>
        <p:spPr>
          <a:xfrm flipH="1" rot="10800000">
            <a:off x="8124525" y="2775759"/>
            <a:ext cx="227100" cy="18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20"/>
          <p:cNvSpPr txBox="1"/>
          <p:nvPr>
            <p:ph type="title"/>
          </p:nvPr>
        </p:nvSpPr>
        <p:spPr>
          <a:xfrm>
            <a:off x="2470135" y="107914"/>
            <a:ext cx="6019800" cy="7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Распределение нагрузки </a:t>
            </a:r>
            <a:endParaRPr b="1" sz="1892">
              <a:solidFill>
                <a:srgbClr val="0F1115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по группам педагогов</a:t>
            </a:r>
            <a:endParaRPr sz="3188"/>
          </a:p>
        </p:txBody>
      </p:sp>
      <p:pic>
        <p:nvPicPr>
          <p:cNvPr id="132" name="Google Shape;13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38375" y="972425"/>
            <a:ext cx="6288100" cy="39946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3" name="Google Shape;133;p20"/>
          <p:cNvCxnSpPr/>
          <p:nvPr/>
        </p:nvCxnSpPr>
        <p:spPr>
          <a:xfrm>
            <a:off x="1941050" y="1595100"/>
            <a:ext cx="5575200" cy="900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4" name="Google Shape;134;p20"/>
          <p:cNvCxnSpPr/>
          <p:nvPr/>
        </p:nvCxnSpPr>
        <p:spPr>
          <a:xfrm>
            <a:off x="1941050" y="4300875"/>
            <a:ext cx="5575200" cy="900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35" name="Google Shape;135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0"/>
          <p:cNvSpPr txBox="1"/>
          <p:nvPr/>
        </p:nvSpPr>
        <p:spPr>
          <a:xfrm rot="-5400000">
            <a:off x="-441525" y="2371650"/>
            <a:ext cx="3159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2"/>
                </a:solidFill>
              </a:rPr>
              <a:t>Количество “звонковых” часов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7610642" y="4119797"/>
            <a:ext cx="15813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Норма (18 часов)</a:t>
            </a:r>
            <a:endParaRPr b="1" sz="1100">
              <a:solidFill>
                <a:schemeClr val="dk2"/>
              </a:solidFill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7516250" y="1298991"/>
            <a:ext cx="15813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Рекомендованный лимит </a:t>
            </a:r>
            <a:endParaRPr b="1" sz="11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100">
                <a:solidFill>
                  <a:schemeClr val="dk2"/>
                </a:solidFill>
              </a:rPr>
              <a:t>(1,4 ставки, 24 часа)</a:t>
            </a:r>
            <a:endParaRPr b="1" sz="1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1"/>
          <p:cNvSpPr txBox="1"/>
          <p:nvPr>
            <p:ph type="title"/>
          </p:nvPr>
        </p:nvSpPr>
        <p:spPr>
          <a:xfrm>
            <a:off x="916050" y="2122944"/>
            <a:ext cx="7311900" cy="89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b="1" lang="ru" sz="1892">
                <a:solidFill>
                  <a:srgbClr val="0F1115"/>
                </a:solidFill>
              </a:rPr>
              <a:t>Учителя каких предметов загружены больше всего</a:t>
            </a:r>
            <a:r>
              <a:rPr b="1" lang="ru" sz="1892">
                <a:solidFill>
                  <a:srgbClr val="0F1115"/>
                </a:solidFill>
              </a:rPr>
              <a:t>?</a:t>
            </a:r>
            <a:endParaRPr sz="3188"/>
          </a:p>
        </p:txBody>
      </p:sp>
      <p:pic>
        <p:nvPicPr>
          <p:cNvPr id="145" name="Google Shape;14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3801" y="132825"/>
            <a:ext cx="627725" cy="64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